
<file path=[Content_Types].xml><?xml version="1.0" encoding="utf-8"?>
<Types xmlns="http://schemas.openxmlformats.org/package/2006/content-types">
  <Default Extension="vml" ContentType="application/vnd.openxmlformats-officedocument.vmlDrawing"/>
  <Default Extension="xls" ContentType="application/vnd.ms-excel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348" r:id="rId4"/>
    <p:sldId id="381" r:id="rId6"/>
    <p:sldId id="370" r:id="rId7"/>
    <p:sldId id="371" r:id="rId8"/>
    <p:sldId id="372" r:id="rId9"/>
    <p:sldId id="374" r:id="rId10"/>
    <p:sldId id="265" r:id="rId11"/>
    <p:sldId id="386" r:id="rId12"/>
    <p:sldId id="320" r:id="rId13"/>
    <p:sldId id="385" r:id="rId14"/>
    <p:sldId id="387" r:id="rId15"/>
    <p:sldId id="273" r:id="rId16"/>
    <p:sldId id="383" r:id="rId17"/>
    <p:sldId id="301" r:id="rId18"/>
    <p:sldId id="302" r:id="rId19"/>
    <p:sldId id="333" r:id="rId20"/>
    <p:sldId id="375" r:id="rId21"/>
    <p:sldId id="335" r:id="rId22"/>
    <p:sldId id="303" r:id="rId23"/>
    <p:sldId id="339" r:id="rId24"/>
    <p:sldId id="376" r:id="rId25"/>
    <p:sldId id="377" r:id="rId26"/>
    <p:sldId id="378" r:id="rId27"/>
    <p:sldId id="379" r:id="rId28"/>
    <p:sldId id="380" r:id="rId29"/>
    <p:sldId id="388" r:id="rId30"/>
    <p:sldId id="282" r:id="rId31"/>
    <p:sldId id="347" r:id="rId32"/>
  </p:sldIdLst>
  <p:sldSz cx="12192000" cy="6858000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 panose="020B0603030804020204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 panose="020B0603030804020204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 panose="020B0603030804020204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 panose="020B0603030804020204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 panose="020B0603030804020204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 panose="020B0603030804020204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 panose="020B0603030804020204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 panose="020B0603030804020204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 panose="020B0603030804020204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40-stat" initials="1" lastIdx="0" clrIdx="0"/>
  <p:cmAuthor id="2" name="Олечка" initials="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4"/>
    <a:srgbClr val="990099"/>
    <a:srgbClr val="A4B856"/>
    <a:srgbClr val="ACC33D"/>
    <a:srgbClr val="C9D870"/>
    <a:srgbClr val="AFCB38"/>
    <a:srgbClr val="FDDD51"/>
    <a:srgbClr val="DADADA"/>
    <a:srgbClr val="CDCDCD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/>
    <p:restoredTop sz="94550" autoAdjust="0"/>
  </p:normalViewPr>
  <p:slideViewPr>
    <p:cSldViewPr snapToGrid="0">
      <p:cViewPr>
        <p:scale>
          <a:sx n="75" d="100"/>
          <a:sy n="75" d="100"/>
        </p:scale>
        <p:origin x="1783" y="120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1050;&#1085;&#1080;&#1075;&#1072;2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explosion val="2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D77CDE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Лист1!$A$1:$A$2</c:f>
              <c:strCache>
                <c:ptCount val="2"/>
                <c:pt idx="0">
                  <c:v>девочки</c:v>
                </c:pt>
                <c:pt idx="1">
                  <c:v>мальчики</c:v>
                </c:pt>
              </c:strCache>
            </c:str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22402</c:v>
                </c:pt>
                <c:pt idx="1">
                  <c:v>23825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0034632162537"/>
          <c:y val="0.0303587856485741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Прочие</c:v>
                </c:pt>
              </c:strCache>
            </c:strRef>
          </c:tx>
          <c:spPr>
            <a:ln w="57150">
              <a:noFill/>
            </a:ln>
            <a:sp3d contourW="57150"/>
          </c:spPr>
          <c:explosion val="0"/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99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55971544798"/>
          <c:y val="0.241516955921044"/>
          <c:w val="0.527380777258913"/>
          <c:h val="0.464742145057597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rgbClr val="A4B85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c:spPr>
          </c:dPt>
          <c:dLbls>
            <c:dLbl>
              <c:idx val="0"/>
              <c:layout>
                <c:manualLayout>
                  <c:x val="0.162192218437297"/>
                  <c:y val="-0.253143473786357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strike="noStrike" spc="-1" dirty="0">
                        <a:latin typeface="Arial" panose="020B0604020202020204"/>
                      </a:rPr>
                      <a:t>292 335</a:t>
                    </a:r>
                    <a:endParaRPr lang="ru-RU" sz="1600" b="1" strike="noStrike" spc="-1" dirty="0">
                      <a:latin typeface="Arial" panose="020B0604020202020204"/>
                    </a:endParaRPr>
                  </a:p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по заболеванию</a:t>
                    </a:r>
                    <a:endParaRPr lang="ru-RU" sz="1200" b="0" strike="noStrike" spc="-1" dirty="0">
                      <a:latin typeface="Arial" panose="020B0604020202020204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0"/>
                <a:lstStyle/>
                <a:p>
                  <a:pPr algn="l">
                    <a:defRPr lang="ru-RU"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66097998476415"/>
                      <c:h val="0.16853854522162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0608933897771124"/>
                  <c:y val="0.261355394839851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1" strike="noStrike" spc="-1" dirty="0">
                        <a:latin typeface="Arial" panose="020B0604020202020204"/>
                      </a:rPr>
                      <a:t>302 826</a:t>
                    </a:r>
                    <a:endParaRPr lang="ru-RU" sz="1800" b="1" strike="noStrike" spc="-1" dirty="0">
                      <a:latin typeface="Arial" panose="020B0604020202020204"/>
                    </a:endParaRPr>
                  </a:p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с</a:t>
                    </a:r>
                    <a:r>
                      <a:rPr lang="ru-RU" sz="1200" b="0" strike="noStrike" spc="-1" baseline="0" dirty="0">
                        <a:latin typeface="Arial" panose="020B0604020202020204"/>
                      </a:rPr>
                      <a:t> профилактической целью</a:t>
                    </a:r>
                    <a:endParaRPr lang="ru-RU" sz="1200" b="0" strike="noStrike" spc="-1" dirty="0">
                      <a:latin typeface="Arial" panose="020B0604020202020204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0"/>
                <a:lstStyle/>
                <a:p>
                  <a:pPr algn="l">
                    <a:defRPr lang="ru-RU"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792295417740691"/>
                      <c:h val="0.134995825835087"/>
                    </c:manualLayout>
                  </c15:layout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600" b="0" i="0" u="none" strike="noStrike" kern="1200" spc="-1" baseline="0">
                    <a:solidFill>
                      <a:srgbClr val="000000"/>
                    </a:solidFill>
                    <a:latin typeface="Roboto"/>
                    <a:ea typeface="Roboto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categories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389208</c:v>
                </c:pt>
                <c:pt idx="1">
                  <c:v>421632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0358873138345596"/>
          <c:y val="0.037960015914064"/>
          <c:w val="0.966744422513308"/>
          <c:h val="0.929857581121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42206</c:v>
                </c:pt>
                <c:pt idx="1">
                  <c:v>6738</c:v>
                </c:pt>
                <c:pt idx="2">
                  <c:v>4619</c:v>
                </c:pt>
                <c:pt idx="3">
                  <c:v>3306</c:v>
                </c:pt>
                <c:pt idx="4">
                  <c:v>3461</c:v>
                </c:pt>
                <c:pt idx="5">
                  <c:v>2536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DDD5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0598121897242658"/>
                  <c:y val="-0.00283378469350164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/>
                      <a:t>45 531</a:t>
                    </a:r>
                    <a:endParaRPr lang="en-US" sz="1200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7 843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00897187555485225"/>
                  <c:y val="0.0015989685916246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/>
                      <a:t>4 683</a:t>
                    </a:r>
                    <a:endParaRPr lang="en-US" sz="1200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611878700879239"/>
                      <c:h val="0.0687901174760809"/>
                    </c:manualLayout>
                  </c15:layout>
                </c:ext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3 379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3 679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2 399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45531</c:v>
                </c:pt>
                <c:pt idx="1">
                  <c:v>7843</c:v>
                </c:pt>
                <c:pt idx="2">
                  <c:v>4683</c:v>
                </c:pt>
                <c:pt idx="3">
                  <c:v>3379</c:v>
                </c:pt>
                <c:pt idx="4">
                  <c:v>3679</c:v>
                </c:pt>
                <c:pt idx="5">
                  <c:v>2399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6295584"/>
        <c:axId val="29629636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/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0" vertOverflow="ellipsis" vert="horz" wrap="square" lIns="38100" tIns="19050" rIns="38100" bIns="19050" anchor="ctr" anchorCtr="1"/>
                    <a:lstStyle/>
                    <a:p>
                      <a:pPr>
                        <a:defRPr lang="ru-RU"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layout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Sheet1!$A$2:$A$7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9629558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6296368"/>
        <c:crosses val="autoZero"/>
        <c:auto val="1"/>
        <c:lblAlgn val="ctr"/>
        <c:lblOffset val="100"/>
        <c:noMultiLvlLbl val="0"/>
      </c:catAx>
      <c:valAx>
        <c:axId val="2962963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9629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glow>
        <a:schemeClr val="accent1"/>
      </a:glow>
    </a:effectLst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spc="-1" baseline="0">
                <a:solidFill>
                  <a:srgbClr val="000000"/>
                </a:solidFill>
                <a:latin typeface="Roboto"/>
                <a:ea typeface="Roboto"/>
                <a:cs typeface="+mn-cs"/>
              </a:defRPr>
            </a:pPr>
            <a:r>
              <a:rPr lang="ru-RU" sz="1600" b="1" strike="noStrike" spc="-1">
                <a:solidFill>
                  <a:srgbClr val="000000"/>
                </a:solidFill>
                <a:latin typeface="Roboto"/>
                <a:ea typeface="Roboto"/>
              </a:rPr>
              <a:t>Средний мед. персонал</a:t>
            </a:r>
            <a:endParaRPr lang="ru-RU" sz="1600" b="1" strike="noStrike" spc="-1">
              <a:solidFill>
                <a:srgbClr val="000000"/>
              </a:solidFill>
              <a:latin typeface="Roboto"/>
              <a:ea typeface="Roboto"/>
            </a:endParaRPr>
          </a:p>
        </c:rich>
      </c:tx>
      <c:layout>
        <c:manualLayout>
          <c:xMode val="edge"/>
          <c:yMode val="edge"/>
          <c:x val="0.145465190124633"/>
          <c:y val="0.0236469662016185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233718299798"/>
          <c:y val="0.146309314586995"/>
          <c:w val="0.59757113942136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233718299798"/>
          <c:y val="0.146309314586995"/>
          <c:w val="0.59757113942136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spc="-1" baseline="0">
                <a:solidFill>
                  <a:srgbClr val="000000"/>
                </a:solidFill>
                <a:latin typeface="Roboto"/>
                <a:ea typeface="Roboto"/>
                <a:cs typeface="+mn-cs"/>
              </a:defRPr>
            </a:pPr>
            <a:r>
              <a:rPr lang="ru-RU" sz="1600" b="1" strike="noStrike" spc="-1">
                <a:solidFill>
                  <a:srgbClr val="000000"/>
                </a:solidFill>
                <a:latin typeface="Roboto"/>
                <a:ea typeface="Roboto"/>
              </a:rPr>
              <a:t>Прочие</a:t>
            </a:r>
            <a:endParaRPr lang="ru-RU" sz="1600" b="1" strike="noStrike" spc="-1">
              <a:solidFill>
                <a:srgbClr val="000000"/>
              </a:solidFill>
              <a:latin typeface="Roboto"/>
              <a:ea typeface="Roboto"/>
            </a:endParaRPr>
          </a:p>
        </c:rich>
      </c:tx>
      <c:layout>
        <c:manualLayout>
          <c:xMode val="edge"/>
          <c:yMode val="edge"/>
          <c:x val="0.308608167639005"/>
          <c:y val="0.0274604569420035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233718299798"/>
          <c:y val="0.146309314586995"/>
          <c:w val="0.59757113942136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6429700508825"/>
          <c:y val="0.025758969641214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explosion val="0"/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88.7</c:v>
                </c:pt>
                <c:pt idx="1">
                  <c:v>11.3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981295255541"/>
          <c:y val="0.025758969641214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Врачи</c:v>
                </c:pt>
              </c:strCache>
            </c:strRef>
          </c:tx>
          <c:spPr>
            <a:ln w="57150">
              <a:noFill/>
            </a:ln>
            <a:sp3d contourW="57150"/>
          </c:spPr>
          <c:explosion val="0"/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90.7</c:v>
                </c:pt>
                <c:pt idx="1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Младший мед. персонал</a:t>
            </a:r>
            <a:endParaRPr lang="ru-RU" sz="1400" dirty="0"/>
          </a:p>
        </c:rich>
      </c:tx>
      <c:layout>
        <c:manualLayout>
          <c:xMode val="edge"/>
          <c:yMode val="edge"/>
          <c:x val="0.173545966228893"/>
          <c:y val="0.030358785648574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3023318145269"/>
          <c:y val="0.212741490340386"/>
          <c:w val="0.728491021173948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Младший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explosion val="0"/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BA6B5A-54F6-4891-9177-2100E04AA9A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</a:fld>
            <a:endParaRPr lang="ru-RU" sz="1200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dirty="0"/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</a:fld>
            <a:endParaRPr lang="ru-RU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4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текста заглавия щёлкните мышью</a:t>
            </a:r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структуры щёлкните мышью</a:t>
            </a:r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 структуры</a:t>
            </a:r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Четвёртый уровень структуры</a:t>
            </a:r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Шестой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Седьмой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 panose="020F0302020204030204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Образец текста</a:t>
            </a:r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</a:t>
            </a:r>
            <a:endParaRPr lang="ru-RU" sz="24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Четвертый уровень</a:t>
            </a:r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</a:t>
            </a:r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8.jpeg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5.svg"/><Relationship Id="rId4" Type="http://schemas.openxmlformats.org/officeDocument/2006/relationships/image" Target="../media/image37.png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jpeg"/><Relationship Id="rId8" Type="http://schemas.openxmlformats.org/officeDocument/2006/relationships/image" Target="../media/image47.jpe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9.jpe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4.jpeg"/><Relationship Id="rId7" Type="http://schemas.openxmlformats.org/officeDocument/2006/relationships/image" Target="../media/image53.jpeg"/><Relationship Id="rId6" Type="http://schemas.openxmlformats.org/officeDocument/2006/relationships/image" Target="../media/image10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9.jpeg"/><Relationship Id="rId7" Type="http://schemas.openxmlformats.org/officeDocument/2006/relationships/image" Target="../media/image6.pn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12.png"/><Relationship Id="rId2" Type="http://schemas.openxmlformats.org/officeDocument/2006/relationships/image" Target="../media/image66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svg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sv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4.svg"/><Relationship Id="rId10" Type="http://schemas.openxmlformats.org/officeDocument/2006/relationships/image" Target="../media/image11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8.png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0.png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1.png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2.png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6" Type="http://schemas.openxmlformats.org/officeDocument/2006/relationships/image" Target="../media/image2.svg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emf"/><Relationship Id="rId8" Type="http://schemas.openxmlformats.org/officeDocument/2006/relationships/oleObject" Target="../embeddings/Workbook1.xls"/><Relationship Id="rId7" Type="http://schemas.openxmlformats.org/officeDocument/2006/relationships/image" Target="../media/image16.png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2.svg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8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svg"/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.svg"/><Relationship Id="rId5" Type="http://schemas.openxmlformats.org/officeDocument/2006/relationships/image" Target="../media/image6.png"/><Relationship Id="rId4" Type="http://schemas.openxmlformats.org/officeDocument/2006/relationships/image" Target="../media/image24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29.png"/><Relationship Id="rId10" Type="http://schemas.openxmlformats.org/officeDocument/2006/relationships/image" Target="../media/image28.jpeg"/><Relationship Id="rId1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.svg"/><Relationship Id="rId4" Type="http://schemas.openxmlformats.org/officeDocument/2006/relationships/image" Target="../media/image6.png"/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4.jpeg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.svg"/><Relationship Id="rId4" Type="http://schemas.openxmlformats.org/officeDocument/2006/relationships/image" Target="../media/image10.png"/><Relationship Id="rId3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2.png"/><Relationship Id="rId7" Type="http://schemas.openxmlformats.org/officeDocument/2006/relationships/chart" Target="../charts/chart10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1" Type="http://schemas.openxmlformats.org/officeDocument/2006/relationships/image" Target="../media/image35.png"/><Relationship Id="rId10" Type="http://schemas.openxmlformats.org/officeDocument/2006/relationships/image" Target="../media/image2.svg"/><Relationship Id="rId1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1" y="0"/>
            <a:ext cx="12147238" cy="6858000"/>
          </a:xfrm>
          <a:prstGeom prst="rect">
            <a:avLst/>
          </a:prstGeom>
        </p:spPr>
      </p:pic>
      <p:sp>
        <p:nvSpPr>
          <p:cNvPr id="5" name="CustomShape 1"/>
          <p:cNvSpPr/>
          <p:nvPr/>
        </p:nvSpPr>
        <p:spPr>
          <a:xfrm>
            <a:off x="739497" y="2862261"/>
            <a:ext cx="5031966" cy="21450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all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Доклад о работе </a:t>
            </a:r>
            <a:endParaRPr kumimoji="0" lang="ru-RU" sz="3200" b="1" i="0" u="none" strike="noStrike" kern="1200" cap="all" spc="-1" normalizeH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j-lt"/>
              <a:ea typeface="+mn-ea"/>
              <a:cs typeface="Bookman Old Style" panose="0205060405050502020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ГБУЗ «ДГП № 140 ДЗМ» </a:t>
            </a:r>
            <a:endParaRPr kumimoji="0" lang="ru-RU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+mn-ea"/>
              <a:cs typeface="Bookman Old Style" panose="0205060405050502020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в районе Митино</a:t>
            </a:r>
            <a:endParaRPr kumimoji="0" lang="ru-RU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+mn-ea"/>
              <a:cs typeface="Bookman Old Style" panose="0205060405050502020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за 2022 год</a:t>
            </a:r>
            <a:endParaRPr kumimoji="0" lang="ru-RU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+mn-ea"/>
              <a:cs typeface="Bookman Old Style" panose="02050604050505020204" charset="0"/>
            </a:endParaRPr>
          </a:p>
        </p:txBody>
      </p:sp>
      <p:pic>
        <p:nvPicPr>
          <p:cNvPr id="39944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771" y="4128676"/>
            <a:ext cx="1946999" cy="2713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207" y="5259838"/>
            <a:ext cx="406278" cy="450715"/>
          </a:xfrm>
          <a:prstGeom prst="rect">
            <a:avLst/>
          </a:prstGeom>
        </p:spPr>
      </p:pic>
      <p:sp>
        <p:nvSpPr>
          <p:cNvPr id="6" name="CustomShape 2"/>
          <p:cNvSpPr/>
          <p:nvPr/>
        </p:nvSpPr>
        <p:spPr>
          <a:xfrm>
            <a:off x="739497" y="4848224"/>
            <a:ext cx="6487297" cy="163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Докладчик</a:t>
            </a:r>
            <a:r>
              <a:rPr kumimoji="0" lang="en-US" sz="240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: </a:t>
            </a:r>
            <a:endParaRPr kumimoji="0" lang="ru-RU" sz="240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главный врач </a:t>
            </a:r>
            <a:endParaRPr kumimoji="0" lang="ru-RU" sz="2400" b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Чередникова Татьяна Александровна</a:t>
            </a:r>
            <a:endParaRPr kumimoji="0" lang="ru-RU" sz="2400" b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410" y="1220436"/>
            <a:ext cx="8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 цифровизацией системы здравоохранения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00490" y="2280665"/>
            <a:ext cx="2840654" cy="1727106"/>
            <a:chOff x="663334" y="2268338"/>
            <a:chExt cx="2840654" cy="1727106"/>
          </a:xfrm>
        </p:grpSpPr>
        <p:sp>
          <p:nvSpPr>
            <p:cNvPr id="9" name="Шестиугольник 8"/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14509" y="3416881"/>
              <a:ext cx="2089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907695" y="2004152"/>
            <a:ext cx="3589444" cy="461665"/>
            <a:chOff x="818627" y="5414129"/>
            <a:chExt cx="358944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173924" y="5414129"/>
              <a:ext cx="32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100 млн раз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712767">
              <a:off x="823854" y="5470399"/>
              <a:ext cx="237788" cy="248241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3915789" y="2721496"/>
            <a:ext cx="3416684" cy="830997"/>
            <a:chOff x="4828818" y="5581107"/>
            <a:chExt cx="3416684" cy="830997"/>
          </a:xfrm>
        </p:grpSpPr>
        <p:sp>
          <p:nvSpPr>
            <p:cNvPr id="18" name="TextBox 17"/>
            <p:cNvSpPr txBox="1"/>
            <p:nvPr/>
          </p:nvSpPr>
          <p:spPr>
            <a:xfrm>
              <a:off x="5184116" y="5581107"/>
              <a:ext cx="3061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 </a:t>
              </a:r>
              <a:endPara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712767">
              <a:off x="4834045" y="5637377"/>
              <a:ext cx="237788" cy="24824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3908766" y="3771525"/>
            <a:ext cx="3135904" cy="461665"/>
            <a:chOff x="8721723" y="5581107"/>
            <a:chExt cx="3371395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9077020" y="5581107"/>
              <a:ext cx="3016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712767">
              <a:off x="8726950" y="5637377"/>
              <a:ext cx="237788" cy="248241"/>
            </a:xfrm>
            <a:prstGeom prst="rect">
              <a:avLst/>
            </a:prstGeom>
          </p:spPr>
        </p:pic>
      </p:grpSp>
      <p:sp>
        <p:nvSpPr>
          <p:cNvPr id="23" name="Прямоугольник: скругленные углы 22"/>
          <p:cNvSpPr/>
          <p:nvPr/>
        </p:nvSpPr>
        <p:spPr>
          <a:xfrm>
            <a:off x="743410" y="4843344"/>
            <a:ext cx="7892154" cy="154982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/>
          <p:cNvSpPr/>
          <p:nvPr/>
        </p:nvSpPr>
        <p:spPr>
          <a:xfrm>
            <a:off x="570189" y="4612919"/>
            <a:ext cx="3410632" cy="476831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43411" y="4674611"/>
            <a:ext cx="314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941240" y="5252359"/>
            <a:ext cx="2109273" cy="945028"/>
            <a:chOff x="3929939" y="2403576"/>
            <a:chExt cx="2109273" cy="945028"/>
          </a:xfrm>
        </p:grpSpPr>
        <p:sp>
          <p:nvSpPr>
            <p:cNvPr id="27" name="Овал 26"/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3958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69382" y="2948494"/>
              <a:ext cx="1375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840372" y="5252359"/>
            <a:ext cx="2125175" cy="898690"/>
            <a:chOff x="5968019" y="2403576"/>
            <a:chExt cx="2125175" cy="898690"/>
          </a:xfrm>
        </p:grpSpPr>
        <p:sp>
          <p:nvSpPr>
            <p:cNvPr id="33" name="Овал 32"/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7766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94929" y="2948494"/>
              <a:ext cx="11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742254" y="5252359"/>
            <a:ext cx="2125175" cy="945028"/>
            <a:chOff x="7948384" y="2445639"/>
            <a:chExt cx="2125175" cy="945028"/>
          </a:xfrm>
        </p:grpSpPr>
        <p:sp>
          <p:nvSpPr>
            <p:cNvPr id="39" name="Овал 38"/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58028" y="25437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03733" y="2990557"/>
              <a:ext cx="11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  <a:endPara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598211" y="5252359"/>
            <a:ext cx="2196736" cy="945028"/>
            <a:chOff x="9907502" y="3382147"/>
            <a:chExt cx="2196736" cy="945028"/>
          </a:xfrm>
        </p:grpSpPr>
        <p:sp>
          <p:nvSpPr>
            <p:cNvPr id="45" name="Овал 44"/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917146" y="34802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250314" y="3927065"/>
              <a:ext cx="163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  <a:endPara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" name="Рисунок 4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" r="23422" b="777"/>
          <a:stretch>
            <a:fillRect/>
          </a:stretch>
        </p:blipFill>
        <p:spPr bwMode="auto">
          <a:xfrm>
            <a:off x="8062380" y="1530131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Шестиугольник 50"/>
          <p:cNvSpPr/>
          <p:nvPr/>
        </p:nvSpPr>
        <p:spPr>
          <a:xfrm>
            <a:off x="7232728" y="1775185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Шестиугольник 51"/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>
            <a:fillRect/>
          </a:stretch>
        </p:blipFill>
        <p:spPr bwMode="auto">
          <a:xfrm>
            <a:off x="8766848" y="4891780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Онкопомощь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9145" y="137430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383" y="1079272"/>
            <a:ext cx="850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2019 году утвержден </a:t>
            </a:r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московский стандарт онкологической помощи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965347" y="1608129"/>
            <a:ext cx="6622808" cy="345122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792127" y="1522673"/>
            <a:ext cx="5135288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6" y="1534753"/>
            <a:ext cx="500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Онкоцентры на базе ведущих больниц города: </a:t>
            </a:r>
            <a:endParaRPr lang="ru-RU" sz="16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58324" y="2069287"/>
            <a:ext cx="1735917" cy="483601"/>
            <a:chOff x="1163344" y="3617029"/>
            <a:chExt cx="1735917" cy="483601"/>
          </a:xfrm>
        </p:grpSpPr>
        <p:sp>
          <p:nvSpPr>
            <p:cNvPr id="13" name="Шестиугольник 12"/>
            <p:cNvSpPr/>
            <p:nvPr/>
          </p:nvSpPr>
          <p:spPr>
            <a:xfrm>
              <a:off x="1163344" y="361702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00254" y="3688387"/>
              <a:ext cx="1599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ГКОБ №1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50064" y="2076727"/>
            <a:ext cx="2129693" cy="656133"/>
            <a:chOff x="2776262" y="3576269"/>
            <a:chExt cx="2129693" cy="656133"/>
          </a:xfrm>
        </p:grpSpPr>
        <p:sp>
          <p:nvSpPr>
            <p:cNvPr id="16" name="Шестиугольник 15"/>
            <p:cNvSpPr/>
            <p:nvPr/>
          </p:nvSpPr>
          <p:spPr>
            <a:xfrm>
              <a:off x="2776262" y="357626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13172" y="364762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МКНЦ им. </a:t>
              </a:r>
              <a:endPara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А.С. Логинова 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348904" y="2065604"/>
            <a:ext cx="2129693" cy="656133"/>
            <a:chOff x="4912565" y="3482204"/>
            <a:chExt cx="2129693" cy="656133"/>
          </a:xfrm>
        </p:grpSpPr>
        <p:sp>
          <p:nvSpPr>
            <p:cNvPr id="19" name="Шестиугольник 18"/>
            <p:cNvSpPr/>
            <p:nvPr/>
          </p:nvSpPr>
          <p:spPr>
            <a:xfrm>
              <a:off x="4912565" y="3482204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49475" y="3553562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ГКБ им. </a:t>
              </a:r>
              <a:endPara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С.П. Боткина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918098" y="2855076"/>
            <a:ext cx="2129693" cy="656133"/>
            <a:chOff x="6773495" y="3425260"/>
            <a:chExt cx="2129693" cy="656133"/>
          </a:xfrm>
        </p:grpSpPr>
        <p:sp>
          <p:nvSpPr>
            <p:cNvPr id="22" name="Шестиугольник 21"/>
            <p:cNvSpPr/>
            <p:nvPr/>
          </p:nvSpPr>
          <p:spPr>
            <a:xfrm>
              <a:off x="6773495" y="3425260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10405" y="3496618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 err="1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Онкобольница</a:t>
              </a:r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№62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564545" y="2857656"/>
            <a:ext cx="2129693" cy="656133"/>
            <a:chOff x="8848153" y="3424659"/>
            <a:chExt cx="2129693" cy="656133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8848153" y="342465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985063" y="349601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ММКЦ «Коммунарка»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719300" y="4030802"/>
            <a:ext cx="555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современные лаборатории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определения природы опухоли конкретного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329183" y="4129508"/>
            <a:ext cx="237788" cy="2482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19301" y="4493287"/>
            <a:ext cx="56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высокотехнологичные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ЦАОПы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проведения диагностических исследований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329183" y="4591993"/>
            <a:ext cx="237788" cy="248241"/>
          </a:xfrm>
          <a:prstGeom prst="rect">
            <a:avLst/>
          </a:prstGeom>
        </p:spPr>
      </p:pic>
      <p:sp>
        <p:nvSpPr>
          <p:cNvPr id="31" name="Прямоугольник: скругленные углы 30"/>
          <p:cNvSpPr/>
          <p:nvPr/>
        </p:nvSpPr>
        <p:spPr>
          <a:xfrm>
            <a:off x="1787171" y="3665143"/>
            <a:ext cx="2374188" cy="2909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003177" y="3651164"/>
            <a:ext cx="199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их базе созданы: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5347" y="5195552"/>
            <a:ext cx="1033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Путь пациента</a:t>
            </a:r>
            <a:r>
              <a:rPr lang="ru-RU" sz="1400" b="0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подозрении на ЗНО начинается чаще всего в городских поликлиниках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52441" y="5639530"/>
            <a:ext cx="331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сервисы индивидуального сопровождения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психологической помощи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1062322" y="5682579"/>
            <a:ext cx="237788" cy="24824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78252" y="5655117"/>
            <a:ext cx="33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«клиентские пути»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четкие регламенты и алгоритмы действий при обнаружении ЗНО у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088133" y="5698166"/>
            <a:ext cx="237788" cy="24824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493162" y="5661846"/>
            <a:ext cx="251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онкологических стационаров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Москвы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9103043" y="5704895"/>
            <a:ext cx="237788" cy="24824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889" r="28852" b="11200"/>
          <a:stretch>
            <a:fillRect/>
          </a:stretch>
        </p:blipFill>
        <p:spPr bwMode="auto">
          <a:xfrm>
            <a:off x="7315910" y="1604122"/>
            <a:ext cx="3186420" cy="2746912"/>
          </a:xfrm>
          <a:custGeom>
            <a:avLst/>
            <a:gdLst>
              <a:gd name="connsiteX0" fmla="*/ 686729 w 3186420"/>
              <a:gd name="connsiteY0" fmla="*/ 0 h 2746912"/>
              <a:gd name="connsiteX1" fmla="*/ 2499692 w 3186420"/>
              <a:gd name="connsiteY1" fmla="*/ 0 h 2746912"/>
              <a:gd name="connsiteX2" fmla="*/ 3186420 w 3186420"/>
              <a:gd name="connsiteY2" fmla="*/ 1373456 h 2746912"/>
              <a:gd name="connsiteX3" fmla="*/ 2499692 w 3186420"/>
              <a:gd name="connsiteY3" fmla="*/ 2746912 h 2746912"/>
              <a:gd name="connsiteX4" fmla="*/ 686729 w 3186420"/>
              <a:gd name="connsiteY4" fmla="*/ 2746912 h 2746912"/>
              <a:gd name="connsiteX5" fmla="*/ 0 w 3186420"/>
              <a:gd name="connsiteY5" fmla="*/ 1373456 h 274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6420" h="2746912">
                <a:moveTo>
                  <a:pt x="686729" y="0"/>
                </a:moveTo>
                <a:lnTo>
                  <a:pt x="2499692" y="0"/>
                </a:lnTo>
                <a:lnTo>
                  <a:pt x="3186420" y="1373456"/>
                </a:lnTo>
                <a:lnTo>
                  <a:pt x="2499692" y="2746912"/>
                </a:lnTo>
                <a:lnTo>
                  <a:pt x="686729" y="2746912"/>
                </a:lnTo>
                <a:lnTo>
                  <a:pt x="0" y="1373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Шестиугольник 40"/>
          <p:cNvSpPr/>
          <p:nvPr/>
        </p:nvSpPr>
        <p:spPr>
          <a:xfrm>
            <a:off x="8172111" y="3956082"/>
            <a:ext cx="1212769" cy="104549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9740" r="34967" b="7707"/>
          <a:stretch>
            <a:fillRect/>
          </a:stretch>
        </p:blipFill>
        <p:spPr bwMode="auto">
          <a:xfrm>
            <a:off x="9862437" y="3585260"/>
            <a:ext cx="1992829" cy="1717956"/>
          </a:xfrm>
          <a:custGeom>
            <a:avLst/>
            <a:gdLst>
              <a:gd name="connsiteX0" fmla="*/ 429489 w 1992829"/>
              <a:gd name="connsiteY0" fmla="*/ 0 h 1717956"/>
              <a:gd name="connsiteX1" fmla="*/ 1563340 w 1992829"/>
              <a:gd name="connsiteY1" fmla="*/ 0 h 1717956"/>
              <a:gd name="connsiteX2" fmla="*/ 1992829 w 1992829"/>
              <a:gd name="connsiteY2" fmla="*/ 858978 h 1717956"/>
              <a:gd name="connsiteX3" fmla="*/ 1563340 w 1992829"/>
              <a:gd name="connsiteY3" fmla="*/ 1717956 h 1717956"/>
              <a:gd name="connsiteX4" fmla="*/ 429489 w 1992829"/>
              <a:gd name="connsiteY4" fmla="*/ 1717956 h 1717956"/>
              <a:gd name="connsiteX5" fmla="*/ 0 w 1992829"/>
              <a:gd name="connsiteY5" fmla="*/ 858978 h 171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829" h="1717956">
                <a:moveTo>
                  <a:pt x="429489" y="0"/>
                </a:moveTo>
                <a:lnTo>
                  <a:pt x="1563340" y="0"/>
                </a:lnTo>
                <a:lnTo>
                  <a:pt x="1992829" y="858978"/>
                </a:lnTo>
                <a:lnTo>
                  <a:pt x="1563340" y="1717956"/>
                </a:lnTo>
                <a:lnTo>
                  <a:pt x="429489" y="1717956"/>
                </a:lnTo>
                <a:lnTo>
                  <a:pt x="0" y="858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Шестиугольник 42"/>
          <p:cNvSpPr/>
          <p:nvPr/>
        </p:nvSpPr>
        <p:spPr>
          <a:xfrm>
            <a:off x="10802203" y="2942552"/>
            <a:ext cx="916822" cy="79036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Прямоугольник: скругленные углы 29"/>
          <p:cNvSpPr/>
          <p:nvPr/>
        </p:nvSpPr>
        <p:spPr>
          <a:xfrm>
            <a:off x="8422609" y="1368062"/>
            <a:ext cx="2996505" cy="4867101"/>
          </a:xfrm>
          <a:prstGeom prst="roundRect">
            <a:avLst>
              <a:gd name="adj" fmla="val 9066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342" name="CustomShape 10"/>
          <p:cNvSpPr/>
          <p:nvPr/>
        </p:nvSpPr>
        <p:spPr>
          <a:xfrm>
            <a:off x="5867993" y="1729984"/>
            <a:ext cx="2721610" cy="11680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400" b="1" dirty="0">
                <a:solidFill>
                  <a:srgbClr val="AFCB38"/>
                </a:solidFill>
                <a:latin typeface="+mj-lt"/>
              </a:rPr>
              <a:t>ОТКРЫТАЯ ИНФОРМАЦИОННАЯ</a:t>
            </a:r>
            <a:endParaRPr sz="1400" b="1" dirty="0">
              <a:solidFill>
                <a:srgbClr val="AFCB38"/>
              </a:solidFill>
              <a:latin typeface="+mj-lt"/>
            </a:endParaRPr>
          </a:p>
          <a:p>
            <a:pPr eaLnBrk="1" hangingPunct="1">
              <a:buNone/>
            </a:pPr>
            <a:r>
              <a:rPr sz="1400" b="1" dirty="0">
                <a:solidFill>
                  <a:srgbClr val="AFCB38"/>
                </a:solidFill>
                <a:latin typeface="+mj-lt"/>
              </a:rPr>
              <a:t>СРЕДА</a:t>
            </a:r>
            <a:endParaRPr sz="1400" b="1" dirty="0">
              <a:solidFill>
                <a:srgbClr val="AFCB38"/>
              </a:solidFill>
              <a:latin typeface="+mj-lt"/>
            </a:endParaRPr>
          </a:p>
          <a:p>
            <a:pPr eaLnBrk="1" hangingPunct="1">
              <a:buNone/>
            </a:pPr>
            <a:endParaRPr sz="1400" b="1" dirty="0">
              <a:solidFill>
                <a:srgbClr val="000000"/>
              </a:solidFill>
              <a:latin typeface="Roboto" pitchFamily="2" charset="0"/>
              <a:cs typeface="Roboto" pitchFamily="2" charset="0"/>
            </a:endParaRPr>
          </a:p>
          <a:p>
            <a:pPr eaLnBrk="1" hangingPunct="1">
              <a:buNone/>
            </a:pPr>
            <a:endParaRPr sz="1400" dirty="0">
              <a:latin typeface="Arial" panose="020B0604020202020204" pitchFamily="34" charset="0"/>
            </a:endParaRPr>
          </a:p>
        </p:txBody>
      </p:sp>
      <p:sp>
        <p:nvSpPr>
          <p:cNvPr id="347" name="CustomShape 14"/>
          <p:cNvSpPr/>
          <p:nvPr/>
        </p:nvSpPr>
        <p:spPr>
          <a:xfrm>
            <a:off x="9667162" y="1707980"/>
            <a:ext cx="1916430" cy="7346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/>
            <a:r>
              <a:rPr sz="1400" b="1" dirty="0">
                <a:solidFill>
                  <a:srgbClr val="AFCB38"/>
                </a:solidFill>
                <a:latin typeface="+mj-lt"/>
              </a:rPr>
              <a:t>ПОВЫШЕНИЕ </a:t>
            </a:r>
            <a:endParaRPr sz="1400" b="1" dirty="0">
              <a:solidFill>
                <a:srgbClr val="AFCB38"/>
              </a:solidFill>
              <a:latin typeface="+mj-lt"/>
            </a:endParaRPr>
          </a:p>
          <a:p>
            <a:pPr eaLnBrk="1" hangingPunct="1"/>
            <a:r>
              <a:rPr sz="1400" b="1" dirty="0">
                <a:solidFill>
                  <a:srgbClr val="AFCB38"/>
                </a:solidFill>
                <a:latin typeface="+mj-lt"/>
              </a:rPr>
              <a:t>ДОСТУПНОСТИ</a:t>
            </a:r>
            <a:endParaRPr sz="1400" b="1" dirty="0">
              <a:solidFill>
                <a:srgbClr val="AFCB38"/>
              </a:solidFill>
              <a:latin typeface="+mj-lt"/>
            </a:endParaRPr>
          </a:p>
          <a:p>
            <a:pPr eaLnBrk="1" hangingPunct="1"/>
            <a:r>
              <a:rPr sz="1400" b="1" dirty="0">
                <a:solidFill>
                  <a:srgbClr val="AFCB38"/>
                </a:solidFill>
                <a:latin typeface="+mj-lt"/>
              </a:rPr>
              <a:t>МЕД. ПОМОЩИ</a:t>
            </a:r>
            <a:endParaRPr sz="1400" b="1" dirty="0">
              <a:solidFill>
                <a:srgbClr val="AFCB38"/>
              </a:solidFill>
              <a:latin typeface="+mj-lt"/>
            </a:endParaRPr>
          </a:p>
        </p:txBody>
      </p:sp>
      <p:sp>
        <p:nvSpPr>
          <p:cNvPr id="348" name="CustomShape 15"/>
          <p:cNvSpPr/>
          <p:nvPr/>
        </p:nvSpPr>
        <p:spPr>
          <a:xfrm>
            <a:off x="8650066" y="2853139"/>
            <a:ext cx="2679921" cy="16427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записи к специалистам 1-го ур.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сохраняется на высоком уровне</a:t>
            </a:r>
            <a:endParaRPr sz="1200" b="1" dirty="0">
              <a:solidFill>
                <a:srgbClr val="000000"/>
              </a:solidFill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cs typeface="+mj-lt"/>
                <a:sym typeface="+mn-ea"/>
              </a:rPr>
              <a:t>Телемедицина (организация телефонных медицинских консультаций)</a:t>
            </a:r>
            <a:endParaRPr lang="ru-RU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dirty="0">
              <a:latin typeface="+mj-lt"/>
            </a:endParaRPr>
          </a:p>
        </p:txBody>
      </p:sp>
      <p:sp>
        <p:nvSpPr>
          <p:cNvPr id="351" name="CustomShape 17"/>
          <p:cNvSpPr/>
          <p:nvPr/>
        </p:nvSpPr>
        <p:spPr>
          <a:xfrm>
            <a:off x="5419423" y="2791402"/>
            <a:ext cx="2157034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Оперативный мониторинг работы МО с помощью системы городского видеонаблюдения</a:t>
            </a:r>
            <a:endParaRPr sz="1200" dirty="0">
              <a:latin typeface="+mj-lt"/>
            </a:endParaRPr>
          </a:p>
        </p:txBody>
      </p:sp>
      <p:sp>
        <p:nvSpPr>
          <p:cNvPr id="353" name="CustomShape 19"/>
          <p:cNvSpPr/>
          <p:nvPr/>
        </p:nvSpPr>
        <p:spPr>
          <a:xfrm>
            <a:off x="1865035" y="1772109"/>
            <a:ext cx="2297649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400" b="1" dirty="0">
                <a:solidFill>
                  <a:srgbClr val="AFCB38"/>
                </a:solidFill>
                <a:latin typeface="+mj-lt"/>
                <a:cs typeface="Roboto" pitchFamily="2" charset="0"/>
              </a:rPr>
              <a:t>ОПТИМИЗАЦИЯ РАБОТЫ ПОЛИКЛИНИКИ</a:t>
            </a:r>
            <a:endParaRPr sz="1400" b="1" dirty="0">
              <a:solidFill>
                <a:srgbClr val="AFCB38"/>
              </a:solidFill>
              <a:latin typeface="+mj-lt"/>
            </a:endParaRPr>
          </a:p>
        </p:txBody>
      </p:sp>
      <p:sp>
        <p:nvSpPr>
          <p:cNvPr id="186" name="CustomShape 15"/>
          <p:cNvSpPr/>
          <p:nvPr/>
        </p:nvSpPr>
        <p:spPr>
          <a:xfrm>
            <a:off x="744300" y="2509469"/>
            <a:ext cx="3488872" cy="395446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cs typeface="+mj-lt"/>
                <a:sym typeface="+mn-ea"/>
              </a:rPr>
              <a:t>Электронное табло в зонах комфортного пребывания.</a:t>
            </a:r>
            <a:endParaRPr lang="ru-RU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+mj-lt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cs typeface="+mj-lt"/>
                <a:sym typeface="+mn-ea"/>
              </a:rPr>
              <a:t>Профилактика</a:t>
            </a:r>
            <a:endParaRPr lang="ru-RU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+mj-lt"/>
              <a:sym typeface="+mn-ea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cs typeface="+mj-lt"/>
                <a:sym typeface="+mn-ea"/>
              </a:rPr>
              <a:t>Диспанцеризация</a:t>
            </a:r>
            <a:endParaRPr lang="ru-RU" sz="1200" spc="-1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cs typeface="+mj-lt"/>
              <a:sym typeface="+mn-ea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cs typeface="+mj-lt"/>
                <a:sym typeface="+mn-ea"/>
              </a:rPr>
              <a:t>Получение рецептов на молочную кухню в электронном виде (через портал </a:t>
            </a:r>
            <a:r>
              <a:rPr lang="en-US" sz="1200" spc="-1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cs typeface="+mj-lt"/>
                <a:sym typeface="+mn-ea"/>
              </a:rPr>
              <a:t>mos.ru)</a:t>
            </a:r>
            <a:endParaRPr kumimoji="0" lang="ru-RU" sz="1200" b="0" i="0" u="none" strike="noStrike" kern="1200" cap="none" spc="-1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cs typeface="+mj-lt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cs typeface="+mj-lt"/>
                <a:sym typeface="+mn-ea"/>
              </a:rPr>
              <a:t>Оцифровка медицинской документации.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cs typeface="+mj-lt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 panose="020B0603030804020204"/>
                <a:cs typeface="+mj-lt"/>
                <a:sym typeface="+mn-ea"/>
              </a:rPr>
              <a:t>Врачебная комиссия по ЛО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cs typeface="+mj-lt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 panose="020B0603030804020204"/>
                <a:cs typeface="+mj-lt"/>
                <a:sym typeface="+mn-ea"/>
              </a:rPr>
              <a:t>Переход на ЭМК в поликлинике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cs typeface="+mj-lt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 panose="020B0603030804020204"/>
                <a:cs typeface="+mj-lt"/>
                <a:sym typeface="+mn-ea"/>
              </a:rPr>
              <a:t>Переход на ЭМК в медицинских кабинетах образоавтельных учреждений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cs typeface="+mj-lt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 panose="020B0603030804020204"/>
                <a:cs typeface="+mj-lt"/>
                <a:sym typeface="+mn-ea"/>
              </a:rPr>
              <a:t>Внедрение реестра наблюдаемых пациентов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cs typeface="+mj-lt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 panose="020B0603030804020204"/>
                <a:cs typeface="+mj-lt"/>
                <a:sym typeface="+mn-ea"/>
              </a:rPr>
              <a:t>Внедрение электронного педиатрического участка в ЕМИАС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DejaVu Sans" panose="020B0603030804020204"/>
              <a:cs typeface="+mj-lt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lang="ru-RU" sz="1200" spc="-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 panose="020B0603030804020204"/>
                <a:cs typeface="+mj-lt"/>
                <a:sym typeface="+mn-ea"/>
              </a:rPr>
              <a:t>Переход на электронные листки нетрудоспособности (ЭЛН) и полный отказ от бумажных ЛН.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DejaVu Sans" panose="020B0603030804020204"/>
              <a:cs typeface="+mj-lt"/>
            </a:endParaRP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Shape 3"/>
          <p:cNvSpPr txBox="1"/>
          <p:nvPr/>
        </p:nvSpPr>
        <p:spPr>
          <a:xfrm>
            <a:off x="1036045" y="461202"/>
            <a:ext cx="9359812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Мероприятия в поликлиниках, реализованные в 2022 году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27" name="Прямоугольник: скругленные углы 26"/>
          <p:cNvSpPr/>
          <p:nvPr/>
        </p:nvSpPr>
        <p:spPr>
          <a:xfrm>
            <a:off x="608330" y="1367790"/>
            <a:ext cx="3646805" cy="5490210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>
            <a:fillRect/>
          </a:stretch>
        </p:blipFill>
        <p:spPr bwMode="auto">
          <a:xfrm>
            <a:off x="8223173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: скругленные углы 28"/>
          <p:cNvSpPr/>
          <p:nvPr/>
        </p:nvSpPr>
        <p:spPr>
          <a:xfrm>
            <a:off x="4733597" y="1368062"/>
            <a:ext cx="324047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1778"/>
          <a:stretch>
            <a:fillRect/>
          </a:stretch>
        </p:blipFill>
        <p:spPr bwMode="auto">
          <a:xfrm>
            <a:off x="409970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2803"/>
          <a:stretch>
            <a:fillRect/>
          </a:stretch>
        </p:blipFill>
        <p:spPr bwMode="auto">
          <a:xfrm>
            <a:off x="4522944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981197" y="1343730"/>
            <a:ext cx="7224806" cy="27160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26530" y="1429059"/>
            <a:ext cx="52798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72916" y="1081710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0" name="Овал 9"/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sp>
        <p:nvSpPr>
          <p:cNvPr id="12" name="Прямоугольник: скругленные углы 11"/>
          <p:cNvSpPr/>
          <p:nvPr/>
        </p:nvSpPr>
        <p:spPr>
          <a:xfrm>
            <a:off x="2035987" y="1831687"/>
            <a:ext cx="4863662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86752" y="1914685"/>
            <a:ext cx="450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Самый масштабный проект за всю историю московского здравоохранения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9978" y="1699241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1321" y="2509162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7746" y="3193687"/>
            <a:ext cx="152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поликлиник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1791" y="3193687"/>
            <a:ext cx="189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 отремонтированы и принимают пациентов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597454" y="2509156"/>
            <a:ext cx="1321707" cy="830997"/>
            <a:chOff x="2470387" y="2984151"/>
            <a:chExt cx="1321707" cy="830997"/>
          </a:xfrm>
        </p:grpSpPr>
        <p:sp>
          <p:nvSpPr>
            <p:cNvPr id="19" name="TextBox 18"/>
            <p:cNvSpPr txBox="1"/>
            <p:nvPr/>
          </p:nvSpPr>
          <p:spPr>
            <a:xfrm>
              <a:off x="2786050" y="2984151"/>
              <a:ext cx="1006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70387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76484" y="3179563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поликлиник – активный ремонт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71391" y="2501022"/>
            <a:ext cx="1846937" cy="830997"/>
            <a:chOff x="4058951" y="2984151"/>
            <a:chExt cx="1846937" cy="830997"/>
          </a:xfrm>
        </p:grpSpPr>
        <p:sp>
          <p:nvSpPr>
            <p:cNvPr id="23" name="TextBox 22"/>
            <p:cNvSpPr txBox="1"/>
            <p:nvPr/>
          </p:nvSpPr>
          <p:spPr>
            <a:xfrm>
              <a:off x="4374613" y="2984151"/>
              <a:ext cx="15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58951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61509" y="3648393"/>
            <a:ext cx="684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Важный пункт модернизации поликлиник - обновление оборудования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976706" y="4416988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807627" y="4520019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868426" y="4154968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29" name="Овал 28"/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noFill/>
          </p:spPr>
        </p:pic>
      </p:grpSp>
      <p:sp>
        <p:nvSpPr>
          <p:cNvPr id="31" name="Прямоугольник: скругленные углы 30"/>
          <p:cNvSpPr/>
          <p:nvPr/>
        </p:nvSpPr>
        <p:spPr>
          <a:xfrm>
            <a:off x="1629446" y="5996844"/>
            <a:ext cx="6838990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800515" y="6019039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40024" y="4795165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89112" y="5476014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338" y="4913843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02793" y="5345630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91841" y="5296647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Шестиугольник 37"/>
          <p:cNvSpPr/>
          <p:nvPr/>
        </p:nvSpPr>
        <p:spPr>
          <a:xfrm>
            <a:off x="9431754" y="5104340"/>
            <a:ext cx="1070493" cy="922839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/>
          <p:cNvGrpSpPr/>
          <p:nvPr/>
        </p:nvGrpSpPr>
        <p:grpSpPr>
          <a:xfrm>
            <a:off x="3867078" y="5270253"/>
            <a:ext cx="584092" cy="591012"/>
            <a:chOff x="6217285" y="4406880"/>
            <a:chExt cx="584092" cy="591012"/>
          </a:xfrm>
        </p:grpSpPr>
        <p:sp>
          <p:nvSpPr>
            <p:cNvPr id="40" name="Овал 39"/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/>
        </p:nvGrpSpPr>
        <p:grpSpPr>
          <a:xfrm>
            <a:off x="6361680" y="5231697"/>
            <a:ext cx="574110" cy="615104"/>
            <a:chOff x="8517273" y="4402955"/>
            <a:chExt cx="574110" cy="615104"/>
          </a:xfrm>
        </p:grpSpPr>
        <p:sp>
          <p:nvSpPr>
            <p:cNvPr id="43" name="Овал 42"/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pic>
        <p:nvPicPr>
          <p:cNvPr id="45" name="Рисунок 4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7296" r="3062" b="2971"/>
          <a:stretch>
            <a:fillRect/>
          </a:stretch>
        </p:blipFill>
        <p:spPr bwMode="auto">
          <a:xfrm>
            <a:off x="8599526" y="2031020"/>
            <a:ext cx="3329766" cy="287048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985" r="24524" b="6257"/>
          <a:stretch>
            <a:fillRect/>
          </a:stretch>
        </p:blipFill>
        <p:spPr bwMode="auto">
          <a:xfrm>
            <a:off x="7413414" y="1434701"/>
            <a:ext cx="1755322" cy="1513209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Шестиугольник 46"/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8768" r="23875" b="19699"/>
          <a:stretch>
            <a:fillRect/>
          </a:stretch>
        </p:blipFill>
        <p:spPr bwMode="auto">
          <a:xfrm>
            <a:off x="10049450" y="4973119"/>
            <a:ext cx="1743226" cy="1502781"/>
          </a:xfrm>
          <a:custGeom>
            <a:avLst/>
            <a:gdLst>
              <a:gd name="connsiteX0" fmla="*/ 375695 w 1743226"/>
              <a:gd name="connsiteY0" fmla="*/ 0 h 1502781"/>
              <a:gd name="connsiteX1" fmla="*/ 1367531 w 1743226"/>
              <a:gd name="connsiteY1" fmla="*/ 0 h 1502781"/>
              <a:gd name="connsiteX2" fmla="*/ 1743226 w 1743226"/>
              <a:gd name="connsiteY2" fmla="*/ 751391 h 1502781"/>
              <a:gd name="connsiteX3" fmla="*/ 1367531 w 1743226"/>
              <a:gd name="connsiteY3" fmla="*/ 1502781 h 1502781"/>
              <a:gd name="connsiteX4" fmla="*/ 375695 w 1743226"/>
              <a:gd name="connsiteY4" fmla="*/ 1502781 h 1502781"/>
              <a:gd name="connsiteX5" fmla="*/ 0 w 1743226"/>
              <a:gd name="connsiteY5" fmla="*/ 751391 h 15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226" h="1502781">
                <a:moveTo>
                  <a:pt x="375695" y="0"/>
                </a:moveTo>
                <a:lnTo>
                  <a:pt x="1367531" y="0"/>
                </a:lnTo>
                <a:lnTo>
                  <a:pt x="1743226" y="751391"/>
                </a:lnTo>
                <a:lnTo>
                  <a:pt x="1367531" y="1502781"/>
                </a:lnTo>
                <a:lnTo>
                  <a:pt x="375695" y="1502781"/>
                </a:lnTo>
                <a:lnTo>
                  <a:pt x="0" y="7513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Шестиугольник 14"/>
          <p:cNvSpPr/>
          <p:nvPr/>
        </p:nvSpPr>
        <p:spPr>
          <a:xfrm>
            <a:off x="9224786" y="1876997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6900" y="954048"/>
            <a:ext cx="92520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39941" name="Текстовое поле 1"/>
          <p:cNvSpPr txBox="1"/>
          <p:nvPr/>
        </p:nvSpPr>
        <p:spPr>
          <a:xfrm>
            <a:off x="707571" y="1342118"/>
            <a:ext cx="5910943" cy="51398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20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В прошедшем 2022 году продолжилась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программа проведения капитальных ремонтов по Новому Московскому стандарту поликлиник.</a:t>
            </a:r>
            <a:endParaRPr lang="ru-RU" sz="1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just" eaLnBrk="1" hangingPunct="1">
              <a:spcBef>
                <a:spcPts val="120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Не стало исключением и наше учреждение.</a:t>
            </a:r>
            <a:endParaRPr lang="ru-RU" sz="16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just" eaLnBrk="1" hangingPunct="1">
              <a:spcBef>
                <a:spcPts val="120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Так, капитальный ремонт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в </a:t>
            </a:r>
            <a:r>
              <a:rPr sz="1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филиале № </a:t>
            </a:r>
            <a:r>
              <a:rPr lang="en-US" altLang="ru-RU" sz="1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</a:t>
            </a:r>
            <a:r>
              <a:rPr sz="1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ru-RU" sz="1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(</a:t>
            </a:r>
            <a:r>
              <a:rPr lang="ru-RU" altLang="en-US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Ангелов переулок д. 9 корп. 1)</a:t>
            </a:r>
            <a:r>
              <a:rPr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начался </a:t>
            </a:r>
            <a:r>
              <a:rPr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</a:t>
            </a:r>
            <a:r>
              <a:rPr lang="en-US" alt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8</a:t>
            </a:r>
            <a:r>
              <a:rPr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февраля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2022 года, а 18 июля в капитальный ремонт ушло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головное здание 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на ул. Митинской, д. 34. </a:t>
            </a:r>
            <a:r>
              <a:rPr lang="ru-RU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Приём пациентов организован по адресу</a:t>
            </a:r>
            <a:r>
              <a:rPr lang="en-US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: </a:t>
            </a:r>
            <a:r>
              <a:rPr lang="ru-RU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г Москва, Пятницкое шоссе, д. 25 корп.3.</a:t>
            </a:r>
            <a:endParaRPr lang="ru-RU" sz="16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just" eaLnBrk="1" hangingPunct="1">
              <a:spcBef>
                <a:spcPts val="1200"/>
              </a:spcBef>
              <a:buNone/>
            </a:pPr>
            <a:r>
              <a:rPr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В результате ремонта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, оба здания полиликнии будут соответствовать</a:t>
            </a:r>
            <a:r>
              <a:rPr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современным стандартам, которые уже были реализованы в ходе капитального ремонта филиала № 1 ДГП 140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и других поликлиник нашего города.</a:t>
            </a:r>
            <a:endParaRPr sz="16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just" eaLnBrk="1" hangingPunct="1">
              <a:spcBef>
                <a:spcPts val="1200"/>
              </a:spcBef>
              <a:buNone/>
            </a:pPr>
            <a:r>
              <a:rPr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Будет полностью переработан как внешний облик 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зданий</a:t>
            </a:r>
            <a:r>
              <a:rPr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, так и зонирование внутри. В частности,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наиболее посещаемые кабинеты будут размещены на нижних этажах, а административные – на верхних. Размещение врачей будет организовываться так, чтобы ликвидировать очереди.</a:t>
            </a:r>
            <a:endParaRPr lang="ru-RU" altLang="en-US" sz="1600" dirty="0">
              <a:solidFill>
                <a:schemeClr val="tx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t="-393" r="1061" b="670"/>
          <a:stretch>
            <a:fillRect/>
          </a:stretch>
        </p:blipFill>
        <p:spPr bwMode="auto">
          <a:xfrm>
            <a:off x="6761366" y="1293821"/>
            <a:ext cx="2940842" cy="2535201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r="10000"/>
            </a:stretch>
          </a:blipFill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>
            <a:fillRect/>
          </a:stretch>
        </p:blipFill>
        <p:spPr bwMode="auto">
          <a:xfrm>
            <a:off x="8939126" y="3059018"/>
            <a:ext cx="3003476" cy="258920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Шестиугольник 15"/>
          <p:cNvSpPr/>
          <p:nvPr/>
        </p:nvSpPr>
        <p:spPr>
          <a:xfrm>
            <a:off x="8861788" y="5824720"/>
            <a:ext cx="1611226" cy="138898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1333"/>
          <a:stretch>
            <a:fillRect/>
          </a:stretch>
        </p:blipFill>
        <p:spPr bwMode="auto">
          <a:xfrm>
            <a:off x="7085271" y="4407052"/>
            <a:ext cx="2172586" cy="187291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8"/>
            <a:stretch>
              <a:fillRect r="10000"/>
            </a:stretch>
          </a:blipFill>
        </p:spPr>
      </p:pic>
      <p:sp>
        <p:nvSpPr>
          <p:cNvPr id="19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06501" y="1260612"/>
            <a:ext cx="5248275" cy="665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AFCB38"/>
                </a:solidFill>
              </a:rPr>
              <a:t>Филиал № 2</a:t>
            </a:r>
            <a:endParaRPr lang="ru-RU" sz="2000" b="1" dirty="0">
              <a:solidFill>
                <a:srgbClr val="AFCB38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solidFill>
                  <a:schemeClr val="tx1"/>
                </a:solidFill>
              </a:rPr>
              <a:t>Ангелов переулок, д. 9 корп. 1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993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60" y="2460942"/>
            <a:ext cx="55403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42033" y="1260612"/>
            <a:ext cx="4627245" cy="69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FCB3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Головное здание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FCB3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ул. Митинская , д. 34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Изображение 6" descr="attachment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05" y="2261718"/>
            <a:ext cx="4500741" cy="259970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Изображение 10" descr="attachment (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161" y="4146993"/>
            <a:ext cx="4218162" cy="208330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Изображение 14" descr="image-17-01-23-12-22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266" y="2240453"/>
            <a:ext cx="3684724" cy="237709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ремонт. Ход выполнения работ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4" name="Изображение 13" descr="image-17-01-23-12-22-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764" y="4152456"/>
            <a:ext cx="3684724" cy="2083308"/>
          </a:xfrm>
          <a:prstGeom prst="rect">
            <a:avLst/>
          </a:prstGeom>
          <a:effectLst>
            <a:softEdge rad="0"/>
          </a:effectLst>
        </p:spPr>
      </p:pic>
      <p:sp>
        <p:nvSpPr>
          <p:cNvPr id="1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ttachment (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8499" y="2340431"/>
            <a:ext cx="5340729" cy="371098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Изображение 2" descr="attachment(28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2340431"/>
            <a:ext cx="5721023" cy="371157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ремонт. Ход выполнения работ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48499" y="1260612"/>
            <a:ext cx="5248275" cy="665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AFCB38"/>
                </a:solidFill>
              </a:rPr>
              <a:t>Филиал № 2</a:t>
            </a:r>
            <a:endParaRPr lang="ru-RU" sz="2000" b="1" dirty="0">
              <a:solidFill>
                <a:srgbClr val="AFCB38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solidFill>
                  <a:schemeClr val="tx1"/>
                </a:solidFill>
              </a:rPr>
              <a:t>Ангелов переулок, д. 9 корп.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5787" y="1260612"/>
            <a:ext cx="4627245" cy="69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FCB3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Головное здание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FCB3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ул. Митинская , д. 34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17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2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ремонт. Ход выполнения работ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48499" y="5868458"/>
            <a:ext cx="5248275" cy="665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AFCB38"/>
                </a:solidFill>
              </a:rPr>
              <a:t>Филиал № 2</a:t>
            </a:r>
            <a:endParaRPr lang="ru-RU" sz="2000" b="1" dirty="0">
              <a:solidFill>
                <a:srgbClr val="AFCB38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solidFill>
                  <a:schemeClr val="tx1"/>
                </a:solidFill>
              </a:rPr>
              <a:t>Ангелов переулок, д. 9 корп.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6045" y="5868458"/>
            <a:ext cx="4627245" cy="69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FCB3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Головное здание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FCB3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ул. Митинская , д. 34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Изображение 5" descr="attachment(15)"/>
          <p:cNvPicPr>
            <a:picLocks noChangeAspect="1"/>
          </p:cNvPicPr>
          <p:nvPr/>
        </p:nvPicPr>
        <p:blipFill rotWithShape="1">
          <a:blip r:embed="rId2"/>
          <a:srcRect l="9447"/>
          <a:stretch>
            <a:fillRect/>
          </a:stretch>
        </p:blipFill>
        <p:spPr>
          <a:xfrm>
            <a:off x="1137556" y="2035034"/>
            <a:ext cx="5182467" cy="371157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6" name="Изображение 6" descr="attachment (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251" y="2035627"/>
            <a:ext cx="5340990" cy="3710982"/>
          </a:xfrm>
          <a:prstGeom prst="rect">
            <a:avLst/>
          </a:prstGeom>
          <a:effectLst>
            <a:softEdge rad="0"/>
          </a:effectLst>
        </p:spPr>
      </p:pic>
      <p:sp>
        <p:nvSpPr>
          <p:cNvPr id="17" name="TextShape 3"/>
          <p:cNvSpPr txBox="1"/>
          <p:nvPr/>
        </p:nvSpPr>
        <p:spPr>
          <a:xfrm>
            <a:off x="1036045" y="1124608"/>
            <a:ext cx="8666163" cy="55467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A4B856"/>
                </a:solidFill>
                <a:cs typeface="Arial" panose="020B0604020202020204" pitchFamily="34" charset="0"/>
              </a:rPr>
              <a:t>Кабинеты</a:t>
            </a:r>
            <a:endParaRPr lang="ru-RU" sz="2400" b="1" dirty="0">
              <a:solidFill>
                <a:srgbClr val="A4B856"/>
              </a:solidFill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21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ttachment (8)"/>
          <p:cNvPicPr>
            <a:picLocks noChangeAspect="1"/>
          </p:cNvPicPr>
          <p:nvPr/>
        </p:nvPicPr>
        <p:blipFill rotWithShape="1">
          <a:blip r:embed="rId1"/>
          <a:srcRect l="8071"/>
          <a:stretch>
            <a:fillRect/>
          </a:stretch>
        </p:blipFill>
        <p:spPr>
          <a:xfrm>
            <a:off x="6536871" y="1754030"/>
            <a:ext cx="5021390" cy="37060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Изображение 10" descr="image-17-01-23-12-22-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39" y="1754622"/>
            <a:ext cx="5477665" cy="370549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ремонт. Ход выполнения работ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6045" y="1007427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A4B856"/>
                </a:solidFill>
                <a:cs typeface="Arial" panose="020B0604020202020204" pitchFamily="34" charset="0"/>
              </a:rPr>
              <a:t>Бассейн</a:t>
            </a:r>
            <a:endParaRPr lang="ru-RU" sz="2400" b="1" dirty="0">
              <a:solidFill>
                <a:srgbClr val="A4B856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498511" y="5674538"/>
            <a:ext cx="5248275" cy="665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AFCB38"/>
                </a:solidFill>
              </a:rPr>
              <a:t>Филиал № 2</a:t>
            </a:r>
            <a:endParaRPr lang="ru-RU" sz="2000" b="1" dirty="0">
              <a:solidFill>
                <a:srgbClr val="AFCB38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solidFill>
                  <a:schemeClr val="tx1"/>
                </a:solidFill>
              </a:rPr>
              <a:t>Ангелов переулок, д. 9 корп.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3028" y="5674538"/>
            <a:ext cx="4627245" cy="695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FCB3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Головное здание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FCB3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ул. Митинская , д. 34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Новый московский стандарт поликлиник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5" y="1440387"/>
            <a:ext cx="11402741" cy="48438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19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/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5983985" y="1682792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/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>
            <a:fillRect/>
          </a:stretch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14" name="Прямоугольник: скругленные углы 13"/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/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: скругленные углы 21"/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25" name="Шестиугольник 24"/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  <p:sp>
        <p:nvSpPr>
          <p:cNvPr id="30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88" y="922299"/>
            <a:ext cx="6046093" cy="59177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4409" y="2778446"/>
            <a:ext cx="39840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Входная зона станет просторнее. Коляску для ребенка можно будет оставить в специально отведенном месте. При входе в поликлинику родителей с детьми встретит доброжелательный и внимательный персонал, который знает ответ на любой вопрос.</a:t>
            </a:r>
            <a:endParaRPr lang="ru-RU" sz="1600" dirty="0"/>
          </a:p>
        </p:txBody>
      </p:sp>
      <p:sp>
        <p:nvSpPr>
          <p:cNvPr id="12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4409" y="2778446"/>
            <a:ext cx="3569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Ожидание приема врача в комфортном, специально выделенном пространстве, где мягкие природные краски в интерьерах создадут хорошее настроение и позволят ощутить гармонию и спокойствие, а игровые зоны не дадут скучать малышам.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55" y="972048"/>
            <a:ext cx="5831915" cy="5867952"/>
          </a:xfrm>
          <a:prstGeom prst="rect">
            <a:avLst/>
          </a:prstGeom>
        </p:spPr>
      </p:pic>
      <p:sp>
        <p:nvSpPr>
          <p:cNvPr id="12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135" y="954048"/>
            <a:ext cx="5971251" cy="59039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4409" y="2778446"/>
            <a:ext cx="35690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Для детей поход к врачу иногда является стрессом, поэтому особое внимание уделено окружающему пространству. В кабинете врача маленьким пациентам будет интересно и комфортно, а интерьеры поликлиник будут выдержаны в мягких теплых тонах, которые являются частью «исцеляющего» пространства.</a:t>
            </a:r>
            <a:endParaRPr lang="ru-RU" sz="1600" dirty="0"/>
          </a:p>
        </p:txBody>
      </p:sp>
      <p:sp>
        <p:nvSpPr>
          <p:cNvPr id="12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4409" y="2778446"/>
            <a:ext cx="35690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Новые планировки предусматривают решения по увеличению ширины коридоров, а также разработана интуитивно понятная навигация, которая позволит без проблем найти нужного вам врача или необходимое помещение.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" y="972048"/>
            <a:ext cx="6086878" cy="5885952"/>
          </a:xfrm>
          <a:prstGeom prst="rect">
            <a:avLst/>
          </a:prstGeom>
        </p:spPr>
      </p:pic>
      <p:sp>
        <p:nvSpPr>
          <p:cNvPr id="12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4409" y="2778446"/>
            <a:ext cx="3313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сдачи анализов или посещения врача у пациентов появится возможность перекусить полезной едой и насладиться чашечкой ароматного кофе или чая. 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" y="972048"/>
            <a:ext cx="5799648" cy="5885952"/>
          </a:xfrm>
          <a:prstGeom prst="rect">
            <a:avLst/>
          </a:prstGeom>
        </p:spPr>
      </p:pic>
      <p:sp>
        <p:nvSpPr>
          <p:cNvPr id="12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После завершения ремонта...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4409" y="2778446"/>
            <a:ext cx="3313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Территория поликлиники будет благоустроена, рядом с поликлиникой появятся детские площадки, где дети смогут поиграть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87" y="972048"/>
            <a:ext cx="5865014" cy="5823711"/>
          </a:xfrm>
          <a:prstGeom prst="rect">
            <a:avLst/>
          </a:prstGeom>
        </p:spPr>
      </p:pic>
      <p:sp>
        <p:nvSpPr>
          <p:cNvPr id="12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 err="1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</a:t>
            </a:r>
            <a:r>
              <a:rPr lang="ru-RU" sz="14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пациентоориентированность</a:t>
            </a:r>
            <a:endParaRPr lang="ru-RU" sz="14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  <a:endParaRPr lang="ru-RU" sz="1200" b="0" i="0" u="none" strike="noStrike" dirty="0">
              <a:solidFill>
                <a:srgbClr val="A4B8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>
            <a:fillRect/>
          </a:stretch>
        </p:blipFill>
        <p:spPr bwMode="auto">
          <a:xfrm>
            <a:off x="8059465" y="2680919"/>
            <a:ext cx="3996110" cy="3444920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Шестиугольник 25"/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350" r="24753" b="16532"/>
          <a:stretch>
            <a:fillRect/>
          </a:stretch>
        </p:blipFill>
        <p:spPr bwMode="auto">
          <a:xfrm>
            <a:off x="6848591" y="1169968"/>
            <a:ext cx="2257201" cy="1945863"/>
          </a:xfrm>
          <a:custGeom>
            <a:avLst/>
            <a:gdLst>
              <a:gd name="connsiteX0" fmla="*/ 486466 w 2257201"/>
              <a:gd name="connsiteY0" fmla="*/ 0 h 1945863"/>
              <a:gd name="connsiteX1" fmla="*/ 1770735 w 2257201"/>
              <a:gd name="connsiteY1" fmla="*/ 0 h 1945863"/>
              <a:gd name="connsiteX2" fmla="*/ 2257201 w 2257201"/>
              <a:gd name="connsiteY2" fmla="*/ 972932 h 1945863"/>
              <a:gd name="connsiteX3" fmla="*/ 1770735 w 2257201"/>
              <a:gd name="connsiteY3" fmla="*/ 1945863 h 1945863"/>
              <a:gd name="connsiteX4" fmla="*/ 486466 w 2257201"/>
              <a:gd name="connsiteY4" fmla="*/ 1945863 h 1945863"/>
              <a:gd name="connsiteX5" fmla="*/ 0 w 2257201"/>
              <a:gd name="connsiteY5" fmla="*/ 972932 h 19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201" h="1945863">
                <a:moveTo>
                  <a:pt x="486466" y="0"/>
                </a:moveTo>
                <a:lnTo>
                  <a:pt x="1770735" y="0"/>
                </a:lnTo>
                <a:lnTo>
                  <a:pt x="2257201" y="972932"/>
                </a:lnTo>
                <a:lnTo>
                  <a:pt x="1770735" y="1945863"/>
                </a:lnTo>
                <a:lnTo>
                  <a:pt x="486466" y="1945863"/>
                </a:lnTo>
                <a:lnTo>
                  <a:pt x="0" y="9729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r="228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711043" y="4810214"/>
            <a:ext cx="5061858" cy="801372"/>
          </a:xfrm>
          <a:prstGeom prst="roundRect">
            <a:avLst>
              <a:gd name="adj" fmla="val 21875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CustomShape 1"/>
          <p:cNvSpPr/>
          <p:nvPr/>
        </p:nvSpPr>
        <p:spPr>
          <a:xfrm>
            <a:off x="7064829" y="4810214"/>
            <a:ext cx="4996180" cy="14522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Roboto"/>
                <a:cs typeface="Calibri" panose="020F0502020204030204" charset="0"/>
              </a:rPr>
              <a:t>До встречи в обновлённой поликлинике!</a:t>
            </a:r>
            <a:endParaRPr kumimoji="0" lang="ru-RU" sz="2400" b="1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5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chemeClr val="bg1"/>
                </a:solidFill>
                <a:latin typeface="Calibri" panose="020F0502020204030204" charset="0"/>
              </a:rPr>
            </a:fld>
            <a:endParaRPr lang="ru-RU" sz="1200" dirty="0">
              <a:solidFill>
                <a:schemeClr val="bg1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Шестиугольник 6"/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4803126" y="0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CustomShape 1"/>
          <p:cNvSpPr/>
          <p:nvPr/>
        </p:nvSpPr>
        <p:spPr>
          <a:xfrm>
            <a:off x="999944" y="3170555"/>
            <a:ext cx="10072370" cy="1355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strike="noStrike" spc="-1" dirty="0">
                <a:solidFill>
                  <a:schemeClr val="bg1"/>
                </a:solidFill>
                <a:latin typeface="+mj-lt"/>
                <a:ea typeface="Roboto"/>
                <a:cs typeface="Bahnschrift Condensed" panose="020B0502040204020203" charset="0"/>
              </a:rPr>
              <a:t>Спасибо за внимание!</a:t>
            </a:r>
            <a:endParaRPr lang="ru-RU" sz="4400" b="1" strike="noStrike" spc="-1" dirty="0">
              <a:solidFill>
                <a:schemeClr val="bg1"/>
              </a:solidFill>
              <a:latin typeface="+mj-lt"/>
              <a:ea typeface="Roboto"/>
              <a:cs typeface="Bahnschrift Condensed" panose="020B0502040204020203" charset="0"/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9679949" y="4525645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31" y="5116286"/>
            <a:ext cx="1345691" cy="998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pic>
        <p:nvPicPr>
          <p:cNvPr id="53" name="Picture 2" descr="https://www.culture.ru/storage/images/1965de0c61e039d48e5962f88edb2a67/cb092e51b5ac46f8cce688185ab74370.jpg"/>
          <p:cNvPicPr>
            <a:picLocks noChangeAspect="1"/>
          </p:cNvPicPr>
          <p:nvPr/>
        </p:nvPicPr>
        <p:blipFill rotWithShape="1">
          <a:blip r:embed="rId3"/>
          <a:srcRect l="19500" t="25150" r="39407" b="24420"/>
          <a:stretch>
            <a:fillRect/>
          </a:stretch>
        </p:blipFill>
        <p:spPr>
          <a:xfrm flipH="1">
            <a:off x="7693142" y="4744046"/>
            <a:ext cx="770895" cy="74175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2" name="Диаграмма 51"/>
          <p:cNvGraphicFramePr/>
          <p:nvPr/>
        </p:nvGraphicFramePr>
        <p:xfrm>
          <a:off x="6273800" y="4025498"/>
          <a:ext cx="3631423" cy="217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8" name="TextShape 3"/>
          <p:cNvSpPr txBox="1"/>
          <p:nvPr/>
        </p:nvSpPr>
        <p:spPr>
          <a:xfrm>
            <a:off x="1016000" y="419794"/>
            <a:ext cx="105156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3000" b="1" dirty="0">
                <a:solidFill>
                  <a:srgbClr val="1B2E51"/>
                </a:solidFill>
                <a:cs typeface="Arial" panose="020B0604020202020204" pitchFamily="34" charset="0"/>
              </a:rPr>
              <a:t>Основные показатели работы в районе Митино</a:t>
            </a:r>
            <a:endParaRPr sz="30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791806" y="1536473"/>
            <a:ext cx="2007308" cy="4425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Плановая </a:t>
            </a:r>
            <a:endParaRPr lang="ru-RU" sz="2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ощность</a:t>
            </a:r>
            <a:endParaRPr sz="2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CustomShape 8"/>
          <p:cNvSpPr/>
          <p:nvPr/>
        </p:nvSpPr>
        <p:spPr>
          <a:xfrm>
            <a:off x="6742339" y="1556891"/>
            <a:ext cx="3071132" cy="4270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Прикрепленное население</a:t>
            </a:r>
            <a:endParaRPr sz="2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ustomShape 9"/>
          <p:cNvSpPr/>
          <p:nvPr/>
        </p:nvSpPr>
        <p:spPr>
          <a:xfrm>
            <a:off x="796925" y="3468688"/>
            <a:ext cx="8771618" cy="515938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прикрепленного населения</a:t>
            </a:r>
            <a:endParaRPr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8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71" y="1434094"/>
            <a:ext cx="730523" cy="581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Заголовок 1"/>
          <p:cNvSpPr txBox="1"/>
          <p:nvPr/>
        </p:nvSpPr>
        <p:spPr>
          <a:xfrm>
            <a:off x="9009873" y="5114924"/>
            <a:ext cx="1790700" cy="717550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23 825 </a:t>
            </a:r>
            <a:endParaRPr lang="ru-RU" sz="2000" b="1" dirty="0">
              <a:solidFill>
                <a:srgbClr val="548235"/>
              </a:solidFill>
              <a:latin typeface="+mn-lt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мальчиков</a:t>
            </a:r>
            <a:endParaRPr lang="ru-RU" sz="2000" b="1" dirty="0">
              <a:solidFill>
                <a:srgbClr val="54823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Заголовок 1"/>
          <p:cNvSpPr txBox="1"/>
          <p:nvPr/>
        </p:nvSpPr>
        <p:spPr>
          <a:xfrm>
            <a:off x="6004634" y="5048295"/>
            <a:ext cx="1789113" cy="719138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22 402</a:t>
            </a:r>
            <a:endParaRPr lang="ru-RU" sz="2000" b="1" dirty="0">
              <a:solidFill>
                <a:srgbClr val="990099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девочки</a:t>
            </a:r>
            <a:endParaRPr lang="ru-RU" sz="2000" b="1" dirty="0">
              <a:solidFill>
                <a:srgbClr val="990099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9712" name="Группа 7"/>
          <p:cNvGrpSpPr/>
          <p:nvPr/>
        </p:nvGrpSpPr>
        <p:grpSpPr>
          <a:xfrm>
            <a:off x="797718" y="4274344"/>
            <a:ext cx="5027613" cy="1681162"/>
            <a:chOff x="796669" y="4264581"/>
            <a:chExt cx="5027681" cy="1680079"/>
          </a:xfrm>
        </p:grpSpPr>
        <p:sp>
          <p:nvSpPr>
            <p:cNvPr id="16" name="Заголовок 1"/>
            <p:cNvSpPr txBox="1"/>
            <p:nvPr/>
          </p:nvSpPr>
          <p:spPr>
            <a:xfrm>
              <a:off x="796669" y="4264581"/>
              <a:ext cx="4461824" cy="16800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6012" tIns="48006" rIns="96012" bIns="48006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2400" b="1" i="0" u="none" strike="noStrike" kern="120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Заголовок 1"/>
            <p:cNvSpPr txBox="1"/>
            <p:nvPr/>
          </p:nvSpPr>
          <p:spPr>
            <a:xfrm>
              <a:off x="2230782" y="4334628"/>
              <a:ext cx="3593568" cy="809503"/>
            </a:xfrm>
            <a:prstGeom prst="rect">
              <a:avLst/>
            </a:prstGeom>
            <a:noFill/>
          </p:spPr>
          <p:txBody>
            <a:bodyPr vert="horz" lIns="96012" tIns="48006" rIns="96012" bIns="48006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1" i="0" u="none" strike="noStrike" kern="1200" cap="small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46 227</a:t>
              </a:r>
              <a:r>
                <a:rPr kumimoji="0" lang="ru-RU" sz="2000" b="1" i="0" u="none" strike="noStrike" kern="1200" spc="0" normalizeH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человек</a:t>
              </a:r>
              <a:endParaRPr kumimoji="0" lang="ru-RU" sz="2000" b="1" i="0" u="none" strike="noStrike" kern="1200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20877" y="4554713"/>
              <a:ext cx="11001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b="1" kern="1200" cap="small" spc="0" normalizeH="0" baseline="0" noProof="0" dirty="0">
                  <a:solidFill>
                    <a:srgbClr val="548235"/>
                  </a:solidFill>
                  <a:latin typeface="+mn-lt"/>
                  <a:ea typeface="+mn-ea"/>
                  <a:cs typeface="+mn-cs"/>
                </a:rPr>
                <a:t>2022г.</a:t>
              </a:r>
              <a:endParaRPr kumimoji="0" lang="ru-RU" b="1" kern="1200" cap="small" spc="0" normalizeH="0" baseline="0" noProof="0" dirty="0">
                <a:solidFill>
                  <a:srgbClr val="548235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20877" y="5337138"/>
              <a:ext cx="11001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b="1" kern="1200" cap="small" spc="0" normalizeH="0" baseline="0" noProof="0" dirty="0">
                  <a:solidFill>
                    <a:srgbClr val="548235"/>
                  </a:solidFill>
                  <a:latin typeface="+mn-lt"/>
                  <a:ea typeface="+mn-ea"/>
                  <a:cs typeface="+mn-cs"/>
                </a:rPr>
                <a:t>2021г.</a:t>
              </a:r>
              <a:endParaRPr kumimoji="0" lang="ru-RU" b="1" kern="1200" cap="small" spc="0" normalizeH="0" baseline="0" noProof="0" dirty="0">
                <a:solidFill>
                  <a:srgbClr val="548235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Заголовок 1"/>
            <p:cNvSpPr txBox="1"/>
            <p:nvPr/>
          </p:nvSpPr>
          <p:spPr>
            <a:xfrm>
              <a:off x="2230782" y="5088772"/>
              <a:ext cx="2983479" cy="809503"/>
            </a:xfrm>
            <a:prstGeom prst="rect">
              <a:avLst/>
            </a:prstGeom>
            <a:noFill/>
          </p:spPr>
          <p:txBody>
            <a:bodyPr vert="horz" lIns="96012" tIns="48006" rIns="96012" bIns="48006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400" b="1" i="0" u="none" strike="noStrike" kern="1200" cap="small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45 335 </a:t>
              </a:r>
              <a:r>
                <a:rPr kumimoji="0" lang="ru-RU" sz="2000" b="1" i="0" u="none" strike="noStrike" kern="1200" spc="0" normalizeH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человек</a:t>
              </a:r>
              <a:endParaRPr kumimoji="0" lang="ru-RU" sz="2000" b="1" i="0" u="none" strike="noStrike" kern="1200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9713" name="Picture 2" descr="https://www.culture.ru/storage/images/1965de0c61e039d48e5962f88edb2a67/cb092e51b5ac46f8cce688185ab74370.jpg"/>
          <p:cNvPicPr>
            <a:picLocks noChangeAspect="1"/>
          </p:cNvPicPr>
          <p:nvPr/>
        </p:nvPicPr>
        <p:blipFill>
          <a:blip r:embed="rId3"/>
          <a:srcRect t="25150" r="39407" b="24420"/>
          <a:stretch>
            <a:fillRect/>
          </a:stretch>
        </p:blipFill>
        <p:spPr>
          <a:xfrm>
            <a:off x="5319124" y="1395069"/>
            <a:ext cx="1251329" cy="741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/>
          <p:cNvSpPr/>
          <p:nvPr/>
        </p:nvSpPr>
        <p:spPr>
          <a:xfrm>
            <a:off x="972270" y="1368062"/>
            <a:ext cx="3066330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: скругленные углы 37"/>
          <p:cNvSpPr/>
          <p:nvPr/>
        </p:nvSpPr>
        <p:spPr>
          <a:xfrm>
            <a:off x="5010871" y="1368062"/>
            <a:ext cx="4802600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Шестиугольник 44"/>
          <p:cNvSpPr/>
          <p:nvPr/>
        </p:nvSpPr>
        <p:spPr>
          <a:xfrm>
            <a:off x="1670376" y="212076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1811651" y="2395810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640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посещений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27840" y="2752874"/>
            <a:ext cx="1986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смену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Шестиугольник 47"/>
          <p:cNvSpPr/>
          <p:nvPr/>
        </p:nvSpPr>
        <p:spPr>
          <a:xfrm>
            <a:off x="6198833" y="2120768"/>
            <a:ext cx="1307167" cy="1126868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6340108" y="2395810"/>
            <a:ext cx="354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46 227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/>
          <p:cNvSpPr/>
          <p:nvPr/>
        </p:nvSpPr>
        <p:spPr>
          <a:xfrm>
            <a:off x="1065082" y="4374403"/>
            <a:ext cx="3911730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73" y="419794"/>
            <a:ext cx="1006842" cy="747077"/>
          </a:xfrm>
          <a:prstGeom prst="rect">
            <a:avLst/>
          </a:prstGeom>
        </p:spPr>
      </p:pic>
      <p:sp>
        <p:nvSpPr>
          <p:cNvPr id="31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6" name="Шестиугольник 25"/>
          <p:cNvSpPr/>
          <p:nvPr/>
        </p:nvSpPr>
        <p:spPr>
          <a:xfrm>
            <a:off x="976707" y="147099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73" y="419794"/>
            <a:ext cx="1006842" cy="747077"/>
          </a:xfrm>
          <a:prstGeom prst="rect">
            <a:avLst/>
          </a:prstGeom>
        </p:spPr>
      </p:pic>
      <p:graphicFrame>
        <p:nvGraphicFramePr>
          <p:cNvPr id="118" name="Диаграмма 25"/>
          <p:cNvGraphicFramePr/>
          <p:nvPr/>
        </p:nvGraphicFramePr>
        <p:xfrm>
          <a:off x="584624" y="2584939"/>
          <a:ext cx="3120273" cy="354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9" name="CustomShape 4"/>
          <p:cNvSpPr/>
          <p:nvPr/>
        </p:nvSpPr>
        <p:spPr>
          <a:xfrm>
            <a:off x="1292225" y="1647825"/>
            <a:ext cx="2706162" cy="996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44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595</a:t>
            </a:r>
            <a:r>
              <a:rPr lang="en-US" sz="44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lang="ru-RU" sz="44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161</a:t>
            </a:r>
            <a:endParaRPr sz="4400" b="1" dirty="0">
              <a:solidFill>
                <a:srgbClr val="A4B856"/>
              </a:solidFill>
              <a:latin typeface="+mj-lt"/>
              <a:cs typeface="Calibri" panose="020F050202020403020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посещений в 202</a:t>
            </a:r>
            <a:r>
              <a:rPr lang="ru-RU"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2</a:t>
            </a: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 году</a:t>
            </a:r>
            <a:endParaRPr sz="1400" dirty="0">
              <a:latin typeface="+mj-lt"/>
            </a:endParaRPr>
          </a:p>
        </p:txBody>
      </p:sp>
      <p:sp>
        <p:nvSpPr>
          <p:cNvPr id="127" name="CustomShape 10"/>
          <p:cNvSpPr/>
          <p:nvPr/>
        </p:nvSpPr>
        <p:spPr>
          <a:xfrm>
            <a:off x="8851900" y="6286500"/>
            <a:ext cx="3849688" cy="2460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0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* МО оказывает ОНСП детскому населению</a:t>
            </a:r>
            <a:endParaRPr sz="1000" dirty="0">
              <a:latin typeface="Arial" panose="020B0604020202020204" pitchFamily="34" charset="0"/>
            </a:endParaRPr>
          </a:p>
        </p:txBody>
      </p:sp>
      <p:graphicFrame>
        <p:nvGraphicFramePr>
          <p:cNvPr id="30726" name="Диаграмма 16"/>
          <p:cNvGraphicFramePr/>
          <p:nvPr/>
        </p:nvGraphicFramePr>
        <p:xfrm>
          <a:off x="7613689" y="1314121"/>
          <a:ext cx="3798888" cy="4972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Visio" r:id="rId6" imgW="3803650" imgH="4913630" progId="Visio.Drawing.15">
                  <p:embed/>
                </p:oleObj>
              </mc:Choice>
              <mc:Fallback>
                <p:oleObj name="Visio" r:id="rId6" imgW="3803650" imgH="4913630" progId="Visio.Drawing.15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13689" y="1314121"/>
                        <a:ext cx="3798888" cy="497237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Диаграмма 17"/>
          <p:cNvGraphicFramePr/>
          <p:nvPr/>
        </p:nvGraphicFramePr>
        <p:xfrm>
          <a:off x="3748271" y="1344613"/>
          <a:ext cx="3865245" cy="4943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Chart" r:id="rId8" imgW="3876675" imgH="4981575" progId="Excel.Chart.8">
                  <p:embed/>
                </p:oleObj>
              </mc:Choice>
              <mc:Fallback>
                <p:oleObj name="Chart" r:id="rId8" imgW="3876675" imgH="4981575" progId="Excel.Char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48271" y="1344613"/>
                        <a:ext cx="3865245" cy="494315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Посещения поликлиники в 202</a:t>
            </a:r>
            <a:r>
              <a:rPr lang="ru-RU" alt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2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году в районе Митино 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9432" y="27023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35416" y="33963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16189" y="25472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331634" y="3639013"/>
            <a:ext cx="348342" cy="28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57</a:t>
            </a:r>
            <a:endParaRPr lang="ru-RU" sz="1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42961" y="3382659"/>
            <a:ext cx="540000" cy="25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41,5</a:t>
            </a:r>
            <a:endParaRPr lang="ru-RU" sz="1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1654" y="4226163"/>
            <a:ext cx="439544" cy="2462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75%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2025" y="2410777"/>
            <a:ext cx="388248" cy="261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5%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5398" y="3103040"/>
            <a:ext cx="439544" cy="2462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000" b="1" dirty="0"/>
              <a:t>17%</a:t>
            </a:r>
            <a:endParaRPr lang="ru-RU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94241" y="2410777"/>
            <a:ext cx="388248" cy="261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4%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>
          <a:xfrm>
            <a:off x="608408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30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72240" y="3610722"/>
            <a:ext cx="1096586" cy="1140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Прямоугольник: скругленные углы 27"/>
          <p:cNvSpPr/>
          <p:nvPr/>
        </p:nvSpPr>
        <p:spPr>
          <a:xfrm>
            <a:off x="7660174" y="1368062"/>
            <a:ext cx="3708394" cy="4867101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8623300" y="5003800"/>
            <a:ext cx="263652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ru-RU" altLang="ru-RU" sz="1200">
                <a:solidFill>
                  <a:srgbClr val="444444"/>
                </a:solidFill>
              </a:rPr>
              <a:t>Диспансерное наблюдение</a:t>
            </a:r>
            <a:endParaRPr lang="ru-RU" altLang="ru-RU" sz="1200">
              <a:solidFill>
                <a:srgbClr val="444444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18" y="3187006"/>
            <a:ext cx="2664531" cy="2668137"/>
          </a:xfrm>
          <a:prstGeom prst="rect">
            <a:avLst/>
          </a:prstGeom>
        </p:spPr>
      </p:pic>
      <p:graphicFrame>
        <p:nvGraphicFramePr>
          <p:cNvPr id="140" name="Table 8"/>
          <p:cNvGraphicFramePr/>
          <p:nvPr/>
        </p:nvGraphicFramePr>
        <p:xfrm>
          <a:off x="5823447" y="4679147"/>
          <a:ext cx="4877640" cy="1098360"/>
        </p:xfrm>
        <a:graphic>
          <a:graphicData uri="http://schemas.openxmlformats.org/drawingml/2006/table">
            <a:tbl>
              <a:tblPr/>
              <a:tblGrid>
                <a:gridCol w="701280"/>
                <a:gridCol w="792000"/>
                <a:gridCol w="1008000"/>
                <a:gridCol w="864000"/>
                <a:gridCol w="792000"/>
                <a:gridCol w="720360"/>
              </a:tblGrid>
              <a:tr h="3661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чел.</a:t>
                      </a:r>
                      <a:endParaRPr lang="ru-RU" sz="1800" b="0" strike="noStrike" spc="-1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62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37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27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BEDD0"/>
                    </a:solidFill>
                  </a:tcPr>
                </a:tc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%</a:t>
                      </a:r>
                      <a:endParaRPr lang="ru-RU" sz="1800" b="0" strike="noStrike" spc="-1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0,6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40,1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23,9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17,4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</a:tr>
            </a:tbl>
          </a:graphicData>
        </a:graphic>
      </p:graphicFrame>
      <p:sp>
        <p:nvSpPr>
          <p:cNvPr id="16" name="TextShape 3"/>
          <p:cNvSpPr txBox="1"/>
          <p:nvPr/>
        </p:nvSpPr>
        <p:spPr>
          <a:xfrm>
            <a:off x="1048543" y="401280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Дети-сироты, опекаемые (район Митино)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73" y="419794"/>
            <a:ext cx="1006842" cy="747077"/>
          </a:xfrm>
          <a:prstGeom prst="rect">
            <a:avLst/>
          </a:prstGeom>
        </p:spPr>
      </p:pic>
      <p:pic>
        <p:nvPicPr>
          <p:cNvPr id="31748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254" y="3850472"/>
            <a:ext cx="661988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4274" y="3884323"/>
            <a:ext cx="701675" cy="701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Шестиугольник 23"/>
          <p:cNvSpPr/>
          <p:nvPr/>
        </p:nvSpPr>
        <p:spPr>
          <a:xfrm>
            <a:off x="1429266" y="159873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570541" y="1873780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155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730" y="2230844"/>
            <a:ext cx="198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прошли</a:t>
            </a:r>
            <a:endParaRPr lang="ru-RU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диспансеризацию, из них: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0072" y="1716508"/>
            <a:ext cx="4160790" cy="2700623"/>
          </a:xfrm>
          <a:prstGeom prst="rect">
            <a:avLst/>
          </a:prstGeom>
        </p:spPr>
      </p:pic>
      <p:sp>
        <p:nvSpPr>
          <p:cNvPr id="133" name="CustomShape 3"/>
          <p:cNvSpPr/>
          <p:nvPr/>
        </p:nvSpPr>
        <p:spPr>
          <a:xfrm>
            <a:off x="5480072" y="1432896"/>
            <a:ext cx="4494213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1755" eaLnBrk="1" hangingPunct="1">
              <a:buNone/>
            </a:pPr>
            <a:r>
              <a:rPr sz="1600" b="1" cap="all" dirty="0">
                <a:solidFill>
                  <a:srgbClr val="A4B856"/>
                </a:solidFill>
                <a:latin typeface="+mj-lt"/>
                <a:cs typeface="Roboto" pitchFamily="2" charset="0"/>
              </a:rPr>
              <a:t>Итоги </a:t>
            </a:r>
            <a:r>
              <a:rPr sz="1600" b="1" cap="all" dirty="0" err="1">
                <a:solidFill>
                  <a:srgbClr val="A4B856"/>
                </a:solidFill>
                <a:latin typeface="+mj-lt"/>
                <a:cs typeface="Roboto" pitchFamily="2" charset="0"/>
              </a:rPr>
              <a:t>диспансеризации</a:t>
            </a:r>
            <a:r>
              <a:rPr sz="1600" b="1" cap="all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endParaRPr lang="ru-RU" sz="1600" b="1" cap="all" dirty="0">
              <a:solidFill>
                <a:srgbClr val="A4B856"/>
              </a:solidFill>
              <a:latin typeface="+mj-lt"/>
              <a:cs typeface="Roboto" pitchFamily="2" charset="0"/>
            </a:endParaRPr>
          </a:p>
        </p:txBody>
      </p:sp>
      <p:sp>
        <p:nvSpPr>
          <p:cNvPr id="29" name="Прямоугольник: скругленные углы 28"/>
          <p:cNvSpPr/>
          <p:nvPr/>
        </p:nvSpPr>
        <p:spPr>
          <a:xfrm>
            <a:off x="873456" y="1368062"/>
            <a:ext cx="3525671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/>
          <p:cNvSpPr/>
          <p:nvPr/>
        </p:nvSpPr>
        <p:spPr>
          <a:xfrm>
            <a:off x="5189223" y="1368062"/>
            <a:ext cx="5724437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8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1504" y="2623978"/>
            <a:ext cx="1638192" cy="1857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/>
        </p:nvGraphicFramePr>
        <p:xfrm>
          <a:off x="558715" y="2149500"/>
          <a:ext cx="10838628" cy="301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1" name="CustomShape 16"/>
          <p:cNvSpPr/>
          <p:nvPr/>
        </p:nvSpPr>
        <p:spPr>
          <a:xfrm>
            <a:off x="951720" y="3447419"/>
            <a:ext cx="838298" cy="838298"/>
          </a:xfrm>
          <a:prstGeom prst="ellipse">
            <a:avLst/>
          </a:prstGeom>
          <a:solidFill>
            <a:schemeClr val="bg1"/>
          </a:solidFill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73" y="419794"/>
            <a:ext cx="1006842" cy="747077"/>
          </a:xfrm>
          <a:prstGeom prst="rect">
            <a:avLst/>
          </a:prstGeom>
        </p:spPr>
      </p:pic>
      <p:pic>
        <p:nvPicPr>
          <p:cNvPr id="3279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635" y="3643459"/>
            <a:ext cx="948345" cy="4977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5" name="CustomShape 11"/>
          <p:cNvSpPr/>
          <p:nvPr/>
        </p:nvSpPr>
        <p:spPr>
          <a:xfrm>
            <a:off x="2669332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глаза и его придаточного аппарата</a:t>
            </a:r>
            <a:endParaRPr sz="1200" dirty="0">
              <a:latin typeface="+mj-lt"/>
            </a:endParaRPr>
          </a:p>
        </p:txBody>
      </p:sp>
      <p:sp>
        <p:nvSpPr>
          <p:cNvPr id="186" name="CustomShape 12"/>
          <p:cNvSpPr/>
          <p:nvPr/>
        </p:nvSpPr>
        <p:spPr>
          <a:xfrm>
            <a:off x="804714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дыхания</a:t>
            </a:r>
            <a:endParaRPr sz="1200" dirty="0">
              <a:latin typeface="+mj-lt"/>
            </a:endParaRPr>
          </a:p>
        </p:txBody>
      </p:sp>
      <p:sp>
        <p:nvSpPr>
          <p:cNvPr id="187" name="CustomShape 13"/>
          <p:cNvSpPr/>
          <p:nvPr/>
        </p:nvSpPr>
        <p:spPr>
          <a:xfrm>
            <a:off x="6144282" y="5090364"/>
            <a:ext cx="1267272" cy="694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пищеварения</a:t>
            </a:r>
            <a:endParaRPr sz="1200" dirty="0">
              <a:latin typeface="+mj-lt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4400381" y="5090364"/>
            <a:ext cx="1635189" cy="693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Болезни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endParaRPr lang="ru-RU" sz="1200" dirty="0">
              <a:solidFill>
                <a:srgbClr val="000000"/>
              </a:solidFill>
              <a:latin typeface="+mj-lt"/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костно-мышечной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системы</a:t>
            </a:r>
            <a:endParaRPr sz="1200" dirty="0">
              <a:latin typeface="+mj-lt"/>
            </a:endParaRPr>
          </a:p>
        </p:txBody>
      </p:sp>
      <p:sp>
        <p:nvSpPr>
          <p:cNvPr id="189" name="CustomShape 15"/>
          <p:cNvSpPr/>
          <p:nvPr/>
        </p:nvSpPr>
        <p:spPr>
          <a:xfrm>
            <a:off x="9663210" y="5090364"/>
            <a:ext cx="1453026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мочеполовой системы</a:t>
            </a:r>
            <a:endParaRPr sz="1200" dirty="0">
              <a:latin typeface="+mj-lt"/>
            </a:endParaRPr>
          </a:p>
        </p:txBody>
      </p:sp>
      <p:sp>
        <p:nvSpPr>
          <p:cNvPr id="199" name="TextShape 21"/>
          <p:cNvSpPr txBox="1"/>
          <p:nvPr/>
        </p:nvSpPr>
        <p:spPr>
          <a:xfrm>
            <a:off x="9156004" y="639142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02" name="CustomShape 22"/>
          <p:cNvSpPr/>
          <p:nvPr/>
        </p:nvSpPr>
        <p:spPr>
          <a:xfrm>
            <a:off x="7887481" y="5090364"/>
            <a:ext cx="1635187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</a:t>
            </a:r>
            <a:endParaRPr sz="1200" dirty="0">
              <a:solidFill>
                <a:srgbClr val="000000"/>
              </a:solidFill>
              <a:latin typeface="+mj-lt"/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н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ервной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системы</a:t>
            </a:r>
            <a:endParaRPr sz="1200" dirty="0">
              <a:latin typeface="+mj-lt"/>
            </a:endParaRPr>
          </a:p>
        </p:txBody>
      </p:sp>
      <p:sp>
        <p:nvSpPr>
          <p:cNvPr id="35" name="TextShape 3"/>
          <p:cNvSpPr txBox="1"/>
          <p:nvPr/>
        </p:nvSpPr>
        <p:spPr>
          <a:xfrm>
            <a:off x="1023143" y="392361"/>
            <a:ext cx="8666163" cy="542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Показатели заболеваемости по району Митино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/>
          <p:cNvSpPr/>
          <p:nvPr/>
        </p:nvSpPr>
        <p:spPr>
          <a:xfrm>
            <a:off x="667427" y="2038970"/>
            <a:ext cx="10681565" cy="3942730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94657" y="5094028"/>
            <a:ext cx="10145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6" name="Рисунок 9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799" y="3597726"/>
            <a:ext cx="450020" cy="451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CustomShape 16"/>
          <p:cNvSpPr/>
          <p:nvPr/>
        </p:nvSpPr>
        <p:spPr>
          <a:xfrm>
            <a:off x="4564630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87" name="Рисунок 9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9927" y="3592792"/>
            <a:ext cx="515557" cy="515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8" name="Рисунок 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0682" y="3640320"/>
            <a:ext cx="493711" cy="492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3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4948" y="3638061"/>
            <a:ext cx="484973" cy="461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8" name="Рисунок 10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0600" y="3603558"/>
            <a:ext cx="521382" cy="5199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194957" y="1490356"/>
            <a:ext cx="582385" cy="2290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5792948" y="1465746"/>
            <a:ext cx="582385" cy="229026"/>
          </a:xfrm>
          <a:prstGeom prst="rect">
            <a:avLst/>
          </a:prstGeom>
          <a:solidFill>
            <a:srgbClr val="FDD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866879" y="1432156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2021г.</a:t>
            </a:r>
            <a:endParaRPr lang="ru-RU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6464870" y="1422859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2022г.</a:t>
            </a:r>
            <a:endParaRPr lang="ru-RU" sz="1400" dirty="0"/>
          </a:p>
        </p:txBody>
      </p:sp>
      <p:sp>
        <p:nvSpPr>
          <p:cNvPr id="57" name="CustomShape 16"/>
          <p:cNvSpPr/>
          <p:nvPr/>
        </p:nvSpPr>
        <p:spPr>
          <a:xfrm>
            <a:off x="2863659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16"/>
          <p:cNvSpPr/>
          <p:nvPr/>
        </p:nvSpPr>
        <p:spPr>
          <a:xfrm>
            <a:off x="6258557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16"/>
          <p:cNvSpPr/>
          <p:nvPr/>
        </p:nvSpPr>
        <p:spPr>
          <a:xfrm>
            <a:off x="7978286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" name="CustomShape 16"/>
          <p:cNvSpPr/>
          <p:nvPr/>
        </p:nvSpPr>
        <p:spPr>
          <a:xfrm>
            <a:off x="9689306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  <p:sp>
        <p:nvSpPr>
          <p:cNvPr id="21" name="Шестиугольник 20"/>
          <p:cNvSpPr/>
          <p:nvPr/>
        </p:nvSpPr>
        <p:spPr>
          <a:xfrm>
            <a:off x="596900" y="2186847"/>
            <a:ext cx="3285950" cy="2832715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2495550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2004925" y="3407229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Число обращений </a:t>
            </a:r>
            <a:endParaRPr sz="1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за 20</a:t>
            </a:r>
            <a:r>
              <a:rPr lang="en-US" altLang="x-none"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2</a:t>
            </a:r>
            <a:r>
              <a:rPr lang="ru-RU" altLang="en-US"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2</a:t>
            </a:r>
            <a:r>
              <a:rPr sz="1600" dirty="0">
                <a:solidFill>
                  <a:srgbClr val="000000"/>
                </a:solidFill>
                <a:latin typeface="Roboto" pitchFamily="2" charset="0"/>
                <a:cs typeface="Roboto" pitchFamily="2" charset="0"/>
              </a:rPr>
              <a:t> год</a:t>
            </a:r>
            <a:endParaRPr sz="1600" dirty="0">
              <a:latin typeface="Arial" panose="020B0604020202020204" pitchFamily="34" charset="0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1984375" y="3421063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0"/>
          <p:cNvSpPr/>
          <p:nvPr/>
        </p:nvSpPr>
        <p:spPr>
          <a:xfrm>
            <a:off x="694690" y="3421380"/>
            <a:ext cx="180086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403</a:t>
            </a:r>
            <a:endParaRPr kumimoji="0" lang="ru-RU" sz="3600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241" name="CustomShape 11"/>
          <p:cNvSpPr/>
          <p:nvPr/>
        </p:nvSpPr>
        <p:spPr>
          <a:xfrm>
            <a:off x="4864100" y="1738314"/>
            <a:ext cx="4948238" cy="368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Все обращения рассматриваются в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индивидуальном порядке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 случае негативного содержания обращения, специалисты поликлиники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вступают в диалог </a:t>
            </a: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 официальным представителем пациента и детализируют проблему для ее решения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Изучаются предложения граждан по улучшению работы поликлиники, руководство использует обратную связь для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совершенствования оказания медицинской помощи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7090" y="16033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Работа по рассмотрению жалоб и обращений граждан в районе Митино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4831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288" y="3090863"/>
            <a:ext cx="2484437" cy="368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4503808" y="1831496"/>
            <a:ext cx="261425" cy="27291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4503808" y="2541931"/>
            <a:ext cx="261425" cy="2729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4503808" y="4075808"/>
            <a:ext cx="261425" cy="2729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30" y="2229725"/>
            <a:ext cx="1102070" cy="1191338"/>
          </a:xfrm>
          <a:prstGeom prst="rect">
            <a:avLst/>
          </a:prstGeom>
        </p:spPr>
      </p:pic>
      <p:sp>
        <p:nvSpPr>
          <p:cNvPr id="20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</a:t>
            </a:r>
            <a:r>
              <a:rPr lang="ru-RU" sz="12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симуляционного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8869" y="2813342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4498376" y="36460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19,5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166002" y="2431806"/>
            <a:ext cx="28906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начала</a:t>
            </a:r>
            <a:endParaRPr lang="ru-RU" sz="2200" b="1" i="0" u="none" strike="noStrike" dirty="0">
              <a:solidFill>
                <a:srgbClr val="A4B85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62920" y="3062047"/>
            <a:ext cx="3135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разработано более 40 новых образовательных программ и тренингов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Шестиугольник 24"/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стиугольник 27"/>
          <p:cNvSpPr/>
          <p:nvPr/>
        </p:nvSpPr>
        <p:spPr>
          <a:xfrm>
            <a:off x="8289949" y="45263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8193136" y="4581922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54486" y="4938986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общей практики проходят повышение квалификации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9589995" y="3901163"/>
            <a:ext cx="1885153" cy="874303"/>
            <a:chOff x="8279128" y="4718627"/>
            <a:chExt cx="1885153" cy="874303"/>
          </a:xfrm>
        </p:grpSpPr>
        <p:sp>
          <p:nvSpPr>
            <p:cNvPr id="32" name="Шестиугольник 31"/>
            <p:cNvSpPr/>
            <p:nvPr/>
          </p:nvSpPr>
          <p:spPr>
            <a:xfrm>
              <a:off x="8279128" y="4718627"/>
              <a:ext cx="1013608" cy="87380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51548" y="4774201"/>
              <a:ext cx="6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30019" y="5131265"/>
              <a:ext cx="1734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образовательных модулей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6170" r="26543" b="13913"/>
          <a:stretch>
            <a:fillRect/>
          </a:stretch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04" r="12482" b="1781"/>
          <a:stretch>
            <a:fillRect/>
          </a:stretch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8416" r="31419" b="39871"/>
          <a:stretch>
            <a:fillRect/>
          </a:stretch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Прямоугольник: скругленные углы 30"/>
          <p:cNvSpPr/>
          <p:nvPr/>
        </p:nvSpPr>
        <p:spPr>
          <a:xfrm>
            <a:off x="3669362" y="6132947"/>
            <a:ext cx="7303437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60" name="Диаграмма 15"/>
          <p:cNvGraphicFramePr/>
          <p:nvPr/>
        </p:nvGraphicFramePr>
        <p:xfrm>
          <a:off x="3080632" y="1325907"/>
          <a:ext cx="3023280" cy="3027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61" name="Диаграмма 18"/>
          <p:cNvGraphicFramePr/>
          <p:nvPr/>
        </p:nvGraphicFramePr>
        <p:xfrm>
          <a:off x="5863792" y="1333827"/>
          <a:ext cx="3023280" cy="327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2" name="Диаграмма 19"/>
          <p:cNvGraphicFramePr/>
          <p:nvPr/>
        </p:nvGraphicFramePr>
        <p:xfrm>
          <a:off x="8654040" y="1436760"/>
          <a:ext cx="3023280" cy="3277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3" name="CustomShape 5"/>
          <p:cNvSpPr/>
          <p:nvPr/>
        </p:nvSpPr>
        <p:spPr>
          <a:xfrm>
            <a:off x="761352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Укомплектованность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90,1 %</a:t>
            </a: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4" name="CustomShape 6"/>
          <p:cNvSpPr/>
          <p:nvPr/>
        </p:nvSpPr>
        <p:spPr>
          <a:xfrm>
            <a:off x="3663043" y="4607193"/>
            <a:ext cx="8441871" cy="21991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45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человек</a:t>
            </a:r>
            <a:r>
              <a:rPr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принято</a:t>
            </a:r>
            <a:endParaRPr sz="1600" dirty="0">
              <a:latin typeface="+mj-lt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14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работников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прошли п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овышение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квалификации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(144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часа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)</a:t>
            </a:r>
            <a:endParaRPr lang="ru-RU" sz="1600" dirty="0">
              <a:solidFill>
                <a:srgbClr val="000000"/>
              </a:solidFill>
              <a:latin typeface="+mj-lt"/>
              <a:cs typeface="Roboto" pitchFamily="2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 2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работника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прошли профессиональную переподготовку </a:t>
            </a:r>
            <a:endParaRPr lang="ru-RU" sz="1600" dirty="0">
              <a:solidFill>
                <a:srgbClr val="000000"/>
              </a:solidFill>
              <a:latin typeface="+mj-lt"/>
              <a:cs typeface="Roboto" pitchFamily="2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223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работника 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- 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НМО (18, 36, 72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часа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).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</a:rPr>
              <a:t> </a:t>
            </a:r>
            <a:endParaRPr lang="ru-RU" sz="1600" spc="-1" dirty="0">
              <a:solidFill>
                <a:srgbClr val="000000"/>
              </a:solidFill>
              <a:latin typeface="+mj-lt"/>
              <a:ea typeface="Roboto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1600" spc="-1" dirty="0">
                <a:solidFill>
                  <a:schemeClr val="bg1"/>
                </a:solidFill>
                <a:latin typeface="+mj-lt"/>
                <a:ea typeface="Roboto"/>
              </a:rPr>
              <a:t>Успешно проходит периодическая аккредитация медицинского персонала.</a:t>
            </a:r>
            <a:endParaRPr lang="ru-RU" sz="1600" spc="-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ts val="600"/>
              </a:spcBef>
              <a:buNone/>
            </a:pPr>
            <a:endParaRPr sz="1600" dirty="0">
              <a:latin typeface="+mj-lt"/>
            </a:endParaRPr>
          </a:p>
        </p:txBody>
      </p:sp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2" name="Диаграмма 1"/>
          <p:cNvGraphicFramePr/>
          <p:nvPr/>
        </p:nvGraphicFramePr>
        <p:xfrm>
          <a:off x="3408227" y="1325967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"/>
          <p:cNvGraphicFramePr/>
          <p:nvPr/>
        </p:nvGraphicFramePr>
        <p:xfrm>
          <a:off x="711382" y="1325967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6049827" y="1325967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8512979" y="1325967"/>
          <a:ext cx="2369185" cy="276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Shape 3"/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Кадры 2022 года</a:t>
            </a: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325" y="5121201"/>
            <a:ext cx="2196570" cy="1266258"/>
          </a:xfrm>
          <a:prstGeom prst="rect">
            <a:avLst/>
          </a:prstGeom>
        </p:spPr>
      </p:pic>
      <p:sp>
        <p:nvSpPr>
          <p:cNvPr id="22" name="Прямоугольник: скругленные углы 21"/>
          <p:cNvSpPr/>
          <p:nvPr/>
        </p:nvSpPr>
        <p:spPr>
          <a:xfrm>
            <a:off x="645082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/>
          <p:cNvSpPr/>
          <p:nvPr/>
        </p:nvSpPr>
        <p:spPr>
          <a:xfrm>
            <a:off x="3258445" y="1269090"/>
            <a:ext cx="2447550" cy="308419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/>
          <p:cNvSpPr/>
          <p:nvPr/>
        </p:nvSpPr>
        <p:spPr>
          <a:xfrm>
            <a:off x="5865083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/>
          <p:cNvSpPr/>
          <p:nvPr/>
        </p:nvSpPr>
        <p:spPr>
          <a:xfrm>
            <a:off x="8455997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CustomShape 5"/>
          <p:cNvSpPr/>
          <p:nvPr/>
        </p:nvSpPr>
        <p:spPr>
          <a:xfrm>
            <a:off x="3404686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Укомплектованность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88,2 %</a:t>
            </a: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CustomShape 5"/>
          <p:cNvSpPr/>
          <p:nvPr/>
        </p:nvSpPr>
        <p:spPr>
          <a:xfrm>
            <a:off x="6003807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Укомплектованность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100 %</a:t>
            </a: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CustomShape 5"/>
          <p:cNvSpPr/>
          <p:nvPr/>
        </p:nvSpPr>
        <p:spPr>
          <a:xfrm>
            <a:off x="8512979" y="3589447"/>
            <a:ext cx="2282295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Укомплектованность</a:t>
            </a: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98 %</a:t>
            </a: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4649396"/>
            <a:ext cx="244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dirty="0">
                <a:solidFill>
                  <a:srgbClr val="000000"/>
                </a:solidFill>
                <a:latin typeface="+mj-lt"/>
                <a:cs typeface="Roboto" pitchFamily="2" charset="0"/>
              </a:rPr>
              <a:t>За 2022 год: </a:t>
            </a:r>
            <a:endParaRPr lang="ru-RU" dirty="0">
              <a:solidFill>
                <a:srgbClr val="000000"/>
              </a:solidFill>
              <a:latin typeface="+mj-lt"/>
              <a:cs typeface="Roboto" pitchFamily="2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712767">
            <a:off x="3353191" y="4705881"/>
            <a:ext cx="261425" cy="27291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712767">
            <a:off x="3353191" y="5076018"/>
            <a:ext cx="261425" cy="27291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712767">
            <a:off x="3353191" y="5428796"/>
            <a:ext cx="261425" cy="27291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712767">
            <a:off x="3353191" y="5815646"/>
            <a:ext cx="261425" cy="2729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46" y="419794"/>
            <a:ext cx="1006842" cy="7470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8159</Words>
  <Application>WPS Presentation</Application>
  <PresentationFormat>Широкоэкранный</PresentationFormat>
  <Paragraphs>523</Paragraphs>
  <Slides>28</Slides>
  <Notes>10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Arial</vt:lpstr>
      <vt:lpstr>SimSun</vt:lpstr>
      <vt:lpstr>Wingdings</vt:lpstr>
      <vt:lpstr>DejaVu Sans</vt:lpstr>
      <vt:lpstr>Calibri</vt:lpstr>
      <vt:lpstr>Times New Roman</vt:lpstr>
      <vt:lpstr>Calibri</vt:lpstr>
      <vt:lpstr>Symbol</vt:lpstr>
      <vt:lpstr>Arial</vt:lpstr>
      <vt:lpstr>Calibri Light</vt:lpstr>
      <vt:lpstr>Bookman Old Style</vt:lpstr>
      <vt:lpstr>Segoe Print</vt:lpstr>
      <vt:lpstr>Roboto</vt:lpstr>
      <vt:lpstr>Verdana</vt:lpstr>
      <vt:lpstr>Roboto</vt:lpstr>
      <vt:lpstr>Microsoft YaHei</vt:lpstr>
      <vt:lpstr>Arial Unicode MS</vt:lpstr>
      <vt:lpstr>Bahnschrift Condensed</vt:lpstr>
      <vt:lpstr>Bahnschrift</vt:lpstr>
      <vt:lpstr>Office Theme</vt:lpstr>
      <vt:lpstr>Office Theme</vt:lpstr>
      <vt:lpstr>Excel.Chart.8</vt:lpstr>
      <vt:lpstr>Visio.Drawing.15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user</cp:lastModifiedBy>
  <cp:revision>458</cp:revision>
  <cp:lastPrinted>2019-03-06T13:46:00Z</cp:lastPrinted>
  <dcterms:created xsi:type="dcterms:W3CDTF">2019-02-11T07:19:00Z</dcterms:created>
  <dcterms:modified xsi:type="dcterms:W3CDTF">2023-02-07T11:28:07Z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��������������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  <property fmtid="{D5CDD505-2E9C-101B-9397-08002B2CF9AE}" pid="12" name="ICV">
    <vt:lpwstr>AEDE43D2D97E4076B2000E24FB7CCFA3</vt:lpwstr>
  </property>
  <property fmtid="{D5CDD505-2E9C-101B-9397-08002B2CF9AE}" pid="13" name="KSOProductBuildVer">
    <vt:lpwstr>1049-11.2.0.11440</vt:lpwstr>
  </property>
</Properties>
</file>